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8"/>
  </p:handoutMasterIdLst>
  <p:sldIdLst>
    <p:sldId id="259" r:id="rId2"/>
    <p:sldId id="296" r:id="rId3"/>
    <p:sldId id="258" r:id="rId4"/>
    <p:sldId id="295" r:id="rId5"/>
    <p:sldId id="298" r:id="rId6"/>
    <p:sldId id="297" r:id="rId7"/>
    <p:sldId id="299" r:id="rId8"/>
    <p:sldId id="263" r:id="rId9"/>
    <p:sldId id="293" r:id="rId10"/>
    <p:sldId id="276" r:id="rId11"/>
    <p:sldId id="278" r:id="rId12"/>
    <p:sldId id="280" r:id="rId13"/>
    <p:sldId id="281" r:id="rId14"/>
    <p:sldId id="261" r:id="rId15"/>
    <p:sldId id="283" r:id="rId16"/>
    <p:sldId id="284" r:id="rId17"/>
    <p:sldId id="262" r:id="rId18"/>
    <p:sldId id="291" r:id="rId19"/>
    <p:sldId id="300" r:id="rId20"/>
    <p:sldId id="264" r:id="rId21"/>
    <p:sldId id="301" r:id="rId22"/>
    <p:sldId id="302" r:id="rId23"/>
    <p:sldId id="303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Fréquentation</a:t>
            </a:r>
            <a:r>
              <a:rPr lang="fr-FR" baseline="0"/>
              <a:t> 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Personnel!$K$147:$K$154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Personnel!$L$147:$L$154</c:f>
              <c:numCache>
                <c:formatCode>#,##0</c:formatCode>
                <c:ptCount val="8"/>
                <c:pt idx="0">
                  <c:v>372145</c:v>
                </c:pt>
                <c:pt idx="1">
                  <c:v>407274</c:v>
                </c:pt>
                <c:pt idx="2">
                  <c:v>387437</c:v>
                </c:pt>
                <c:pt idx="3">
                  <c:v>393435</c:v>
                </c:pt>
                <c:pt idx="4">
                  <c:v>129894</c:v>
                </c:pt>
                <c:pt idx="5">
                  <c:v>171495</c:v>
                </c:pt>
                <c:pt idx="6">
                  <c:v>198073</c:v>
                </c:pt>
                <c:pt idx="7">
                  <c:v>341191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F-40D9-8944-D9BC26F69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1599504"/>
        <c:axId val="1491598672"/>
      </c:barChart>
      <c:catAx>
        <c:axId val="149159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1598672"/>
        <c:crosses val="autoZero"/>
        <c:auto val="1"/>
        <c:lblAlgn val="ctr"/>
        <c:lblOffset val="100"/>
        <c:noMultiLvlLbl val="0"/>
      </c:catAx>
      <c:valAx>
        <c:axId val="1491598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9159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Prêts documents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F2946FFF-0350-4F1C-92C7-D59074558CD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BE-48E5-82CF-3858AA731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Prêts!$H$32:$H$39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Prêts!$I$32:$I$39</c:f>
              <c:numCache>
                <c:formatCode>#,##0</c:formatCode>
                <c:ptCount val="8"/>
                <c:pt idx="0">
                  <c:v>37671</c:v>
                </c:pt>
                <c:pt idx="1">
                  <c:v>33956</c:v>
                </c:pt>
                <c:pt idx="2">
                  <c:v>29628</c:v>
                </c:pt>
                <c:pt idx="3">
                  <c:v>25355</c:v>
                </c:pt>
                <c:pt idx="4">
                  <c:v>16966</c:v>
                </c:pt>
                <c:pt idx="5">
                  <c:v>20788</c:v>
                </c:pt>
                <c:pt idx="6">
                  <c:v>19483</c:v>
                </c:pt>
                <c:pt idx="7">
                  <c:v>19165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E-48E5-82CF-3858AA731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9015680"/>
        <c:axId val="1539014432"/>
      </c:barChart>
      <c:catAx>
        <c:axId val="15390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9014432"/>
        <c:crosses val="autoZero"/>
        <c:auto val="1"/>
        <c:lblAlgn val="ctr"/>
        <c:lblOffset val="100"/>
        <c:noMultiLvlLbl val="0"/>
      </c:catAx>
      <c:valAx>
        <c:axId val="15390144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3901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/>
              <a:t>Scholarvox</a:t>
            </a:r>
          </a:p>
        </c:rich>
      </c:tx>
      <c:layout>
        <c:manualLayout>
          <c:xMode val="edge"/>
          <c:yMode val="edge"/>
          <c:x val="0.3459512248468941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Personnel!$B$273:$B$279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Personnel!$C$273:$C$279</c:f>
              <c:numCache>
                <c:formatCode>General</c:formatCode>
                <c:ptCount val="7"/>
                <c:pt idx="0">
                  <c:v>4846</c:v>
                </c:pt>
                <c:pt idx="1">
                  <c:v>7532</c:v>
                </c:pt>
                <c:pt idx="2">
                  <c:v>7524</c:v>
                </c:pt>
                <c:pt idx="3">
                  <c:v>10307</c:v>
                </c:pt>
                <c:pt idx="4">
                  <c:v>10006</c:v>
                </c:pt>
                <c:pt idx="5">
                  <c:v>8430</c:v>
                </c:pt>
                <c:pt idx="6">
                  <c:v>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9-4AF5-B00F-BD4903481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682416"/>
        <c:axId val="1534684080"/>
      </c:barChart>
      <c:catAx>
        <c:axId val="15346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4684080"/>
        <c:crosses val="autoZero"/>
        <c:auto val="1"/>
        <c:lblAlgn val="ctr"/>
        <c:lblOffset val="100"/>
        <c:noMultiLvlLbl val="0"/>
      </c:catAx>
      <c:valAx>
        <c:axId val="15346840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6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132000"/>
        <c:axId val="1"/>
      </c:barChart>
      <c:catAx>
        <c:axId val="149613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9613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Feuil1!$N$90:$N$98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Feuil1!$O$90:$O$98</c:f>
              <c:numCache>
                <c:formatCode>General</c:formatCode>
                <c:ptCount val="9"/>
                <c:pt idx="0">
                  <c:v>139</c:v>
                </c:pt>
                <c:pt idx="1">
                  <c:v>198</c:v>
                </c:pt>
                <c:pt idx="2">
                  <c:v>221</c:v>
                </c:pt>
                <c:pt idx="3">
                  <c:v>213</c:v>
                </c:pt>
                <c:pt idx="4">
                  <c:v>150</c:v>
                </c:pt>
                <c:pt idx="5">
                  <c:v>84</c:v>
                </c:pt>
                <c:pt idx="6">
                  <c:v>120</c:v>
                </c:pt>
                <c:pt idx="7">
                  <c:v>134</c:v>
                </c:pt>
                <c:pt idx="8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6-491B-9880-B1F872731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624800"/>
        <c:axId val="1614625216"/>
      </c:barChart>
      <c:catAx>
        <c:axId val="16146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4625216"/>
        <c:crosses val="autoZero"/>
        <c:auto val="1"/>
        <c:lblAlgn val="ctr"/>
        <c:lblOffset val="100"/>
        <c:noMultiLvlLbl val="0"/>
      </c:catAx>
      <c:valAx>
        <c:axId val="16146252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46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3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3600" b="1" kern="1200" dirty="0">
                <a:solidFill>
                  <a:srgbClr val="2A2E46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Ressources documentaires utilisées par les enseignants</a:t>
            </a:r>
            <a:endParaRPr lang="fr-FR" sz="3600" b="1" dirty="0">
              <a:solidFill>
                <a:schemeClr val="tx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8793882487597618"/>
          <c:y val="1.997666958296872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3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610393715458813"/>
          <c:y val="0.1843270632837562"/>
          <c:w val="0.7902648791904201"/>
          <c:h val="0.781972469268679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Feuil7!$B$15</c:f>
              <c:strCache>
                <c:ptCount val="1"/>
                <c:pt idx="0">
                  <c:v>A7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Feuil7!$A$16:$A$39</c:f>
              <c:strCache>
                <c:ptCount val="24"/>
                <c:pt idx="0">
                  <c:v>Google Scholar </c:v>
                </c:pt>
                <c:pt idx="1">
                  <c:v>Moteurs généralistes </c:v>
                </c:pt>
                <c:pt idx="2">
                  <c:v>YouTube </c:v>
                </c:pt>
                <c:pt idx="3">
                  <c:v>Web of Science</c:v>
                </c:pt>
                <c:pt idx="4">
                  <c:v>Science Direct </c:v>
                </c:pt>
                <c:pt idx="5">
                  <c:v>Techniques Ingé</c:v>
                </c:pt>
                <c:pt idx="6">
                  <c:v>Wikipedia</c:v>
                </c:pt>
                <c:pt idx="7">
                  <c:v>Archives ouvertes HAL, ArXiv</c:v>
                </c:pt>
                <c:pt idx="8">
                  <c:v>Bibliotech et Archipel </c:v>
                </c:pt>
                <c:pt idx="9">
                  <c:v>MOOC </c:v>
                </c:pt>
                <c:pt idx="10">
                  <c:v>Wiley </c:v>
                </c:pt>
                <c:pt idx="11">
                  <c:v>ResearchGate, Academia </c:v>
                </c:pt>
                <c:pt idx="12">
                  <c:v>Springer Link </c:v>
                </c:pt>
                <c:pt idx="13">
                  <c:v>PubMed </c:v>
                </c:pt>
                <c:pt idx="14">
                  <c:v>Sci-Hub </c:v>
                </c:pt>
                <c:pt idx="15">
                  <c:v>IEEE </c:v>
                </c:pt>
                <c:pt idx="16">
                  <c:v>Autres bouquets de revues</c:v>
                </c:pt>
                <c:pt idx="17">
                  <c:v>Moteurs spécialisés</c:v>
                </c:pt>
                <c:pt idx="18">
                  <c:v>Scopus </c:v>
                </c:pt>
                <c:pt idx="19">
                  <c:v>Portail BibCNRS</c:v>
                </c:pt>
                <c:pt idx="20">
                  <c:v>SciFinder </c:v>
                </c:pt>
                <c:pt idx="21">
                  <c:v>Réseaux sociaux </c:v>
                </c:pt>
                <c:pt idx="22">
                  <c:v>Autres bouquets de revues</c:v>
                </c:pt>
                <c:pt idx="23">
                  <c:v>Pédago'tech </c:v>
                </c:pt>
              </c:strCache>
            </c:strRef>
          </c:cat>
          <c:val>
            <c:numRef>
              <c:f>Feuil7!$B$16:$B$39</c:f>
              <c:numCache>
                <c:formatCode>General</c:formatCode>
                <c:ptCount val="24"/>
                <c:pt idx="0">
                  <c:v>35</c:v>
                </c:pt>
                <c:pt idx="1">
                  <c:v>28</c:v>
                </c:pt>
                <c:pt idx="2">
                  <c:v>23</c:v>
                </c:pt>
                <c:pt idx="3">
                  <c:v>28</c:v>
                </c:pt>
                <c:pt idx="4">
                  <c:v>23</c:v>
                </c:pt>
                <c:pt idx="5">
                  <c:v>43</c:v>
                </c:pt>
                <c:pt idx="6">
                  <c:v>18</c:v>
                </c:pt>
                <c:pt idx="7">
                  <c:v>15</c:v>
                </c:pt>
                <c:pt idx="8">
                  <c:v>19</c:v>
                </c:pt>
                <c:pt idx="9">
                  <c:v>8</c:v>
                </c:pt>
                <c:pt idx="10">
                  <c:v>12</c:v>
                </c:pt>
                <c:pt idx="11">
                  <c:v>11</c:v>
                </c:pt>
                <c:pt idx="12">
                  <c:v>7</c:v>
                </c:pt>
                <c:pt idx="13">
                  <c:v>3</c:v>
                </c:pt>
                <c:pt idx="14">
                  <c:v>5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7</c:v>
                </c:pt>
                <c:pt idx="20">
                  <c:v>10</c:v>
                </c:pt>
                <c:pt idx="21">
                  <c:v>0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6-43E6-B55B-41FF3639813C}"/>
            </c:ext>
          </c:extLst>
        </c:ser>
        <c:ser>
          <c:idx val="1"/>
          <c:order val="1"/>
          <c:tx>
            <c:strRef>
              <c:f>Feuil7!$C$15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Feuil7!$A$16:$A$39</c:f>
              <c:strCache>
                <c:ptCount val="24"/>
                <c:pt idx="0">
                  <c:v>Google Scholar </c:v>
                </c:pt>
                <c:pt idx="1">
                  <c:v>Moteurs généralistes </c:v>
                </c:pt>
                <c:pt idx="2">
                  <c:v>YouTube </c:v>
                </c:pt>
                <c:pt idx="3">
                  <c:v>Web of Science</c:v>
                </c:pt>
                <c:pt idx="4">
                  <c:v>Science Direct </c:v>
                </c:pt>
                <c:pt idx="5">
                  <c:v>Techniques Ingé</c:v>
                </c:pt>
                <c:pt idx="6">
                  <c:v>Wikipedia</c:v>
                </c:pt>
                <c:pt idx="7">
                  <c:v>Archives ouvertes HAL, ArXiv</c:v>
                </c:pt>
                <c:pt idx="8">
                  <c:v>Bibliotech et Archipel </c:v>
                </c:pt>
                <c:pt idx="9">
                  <c:v>MOOC </c:v>
                </c:pt>
                <c:pt idx="10">
                  <c:v>Wiley </c:v>
                </c:pt>
                <c:pt idx="11">
                  <c:v>ResearchGate, Academia </c:v>
                </c:pt>
                <c:pt idx="12">
                  <c:v>Springer Link </c:v>
                </c:pt>
                <c:pt idx="13">
                  <c:v>PubMed </c:v>
                </c:pt>
                <c:pt idx="14">
                  <c:v>Sci-Hub </c:v>
                </c:pt>
                <c:pt idx="15">
                  <c:v>IEEE </c:v>
                </c:pt>
                <c:pt idx="16">
                  <c:v>Autres bouquets de revues</c:v>
                </c:pt>
                <c:pt idx="17">
                  <c:v>Moteurs spécialisés</c:v>
                </c:pt>
                <c:pt idx="18">
                  <c:v>Scopus </c:v>
                </c:pt>
                <c:pt idx="19">
                  <c:v>Portail BibCNRS</c:v>
                </c:pt>
                <c:pt idx="20">
                  <c:v>SciFinder </c:v>
                </c:pt>
                <c:pt idx="21">
                  <c:v>Réseaux sociaux </c:v>
                </c:pt>
                <c:pt idx="22">
                  <c:v>Autres bouquets de revues</c:v>
                </c:pt>
                <c:pt idx="23">
                  <c:v>Pédago'tech </c:v>
                </c:pt>
              </c:strCache>
            </c:strRef>
          </c:cat>
          <c:val>
            <c:numRef>
              <c:f>Feuil7!$C$16:$C$39</c:f>
              <c:numCache>
                <c:formatCode>General</c:formatCode>
                <c:ptCount val="24"/>
                <c:pt idx="0">
                  <c:v>20</c:v>
                </c:pt>
                <c:pt idx="1">
                  <c:v>21</c:v>
                </c:pt>
                <c:pt idx="2">
                  <c:v>15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20</c:v>
                </c:pt>
                <c:pt idx="7">
                  <c:v>21</c:v>
                </c:pt>
                <c:pt idx="8">
                  <c:v>11</c:v>
                </c:pt>
                <c:pt idx="9">
                  <c:v>12</c:v>
                </c:pt>
                <c:pt idx="10">
                  <c:v>9</c:v>
                </c:pt>
                <c:pt idx="11">
                  <c:v>8</c:v>
                </c:pt>
                <c:pt idx="12">
                  <c:v>12</c:v>
                </c:pt>
                <c:pt idx="13">
                  <c:v>4</c:v>
                </c:pt>
                <c:pt idx="14">
                  <c:v>7</c:v>
                </c:pt>
                <c:pt idx="15">
                  <c:v>17</c:v>
                </c:pt>
                <c:pt idx="16">
                  <c:v>7</c:v>
                </c:pt>
                <c:pt idx="17">
                  <c:v>2</c:v>
                </c:pt>
                <c:pt idx="18">
                  <c:v>4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6-43E6-B55B-41FF3639813C}"/>
            </c:ext>
          </c:extLst>
        </c:ser>
        <c:ser>
          <c:idx val="2"/>
          <c:order val="2"/>
          <c:tx>
            <c:strRef>
              <c:f>Feuil7!$D$15</c:f>
              <c:strCache>
                <c:ptCount val="1"/>
                <c:pt idx="0">
                  <c:v>ENSAT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Feuil7!$A$16:$A$39</c:f>
              <c:strCache>
                <c:ptCount val="24"/>
                <c:pt idx="0">
                  <c:v>Google Scholar </c:v>
                </c:pt>
                <c:pt idx="1">
                  <c:v>Moteurs généralistes </c:v>
                </c:pt>
                <c:pt idx="2">
                  <c:v>YouTube </c:v>
                </c:pt>
                <c:pt idx="3">
                  <c:v>Web of Science</c:v>
                </c:pt>
                <c:pt idx="4">
                  <c:v>Science Direct </c:v>
                </c:pt>
                <c:pt idx="5">
                  <c:v>Techniques Ingé</c:v>
                </c:pt>
                <c:pt idx="6">
                  <c:v>Wikipedia</c:v>
                </c:pt>
                <c:pt idx="7">
                  <c:v>Archives ouvertes HAL, ArXiv</c:v>
                </c:pt>
                <c:pt idx="8">
                  <c:v>Bibliotech et Archipel </c:v>
                </c:pt>
                <c:pt idx="9">
                  <c:v>MOOC </c:v>
                </c:pt>
                <c:pt idx="10">
                  <c:v>Wiley </c:v>
                </c:pt>
                <c:pt idx="11">
                  <c:v>ResearchGate, Academia </c:v>
                </c:pt>
                <c:pt idx="12">
                  <c:v>Springer Link </c:v>
                </c:pt>
                <c:pt idx="13">
                  <c:v>PubMed </c:v>
                </c:pt>
                <c:pt idx="14">
                  <c:v>Sci-Hub </c:v>
                </c:pt>
                <c:pt idx="15">
                  <c:v>IEEE </c:v>
                </c:pt>
                <c:pt idx="16">
                  <c:v>Autres bouquets de revues</c:v>
                </c:pt>
                <c:pt idx="17">
                  <c:v>Moteurs spécialisés</c:v>
                </c:pt>
                <c:pt idx="18">
                  <c:v>Scopus </c:v>
                </c:pt>
                <c:pt idx="19">
                  <c:v>Portail BibCNRS</c:v>
                </c:pt>
                <c:pt idx="20">
                  <c:v>SciFinder </c:v>
                </c:pt>
                <c:pt idx="21">
                  <c:v>Réseaux sociaux </c:v>
                </c:pt>
                <c:pt idx="22">
                  <c:v>Autres bouquets de revues</c:v>
                </c:pt>
                <c:pt idx="23">
                  <c:v>Pédago'tech </c:v>
                </c:pt>
              </c:strCache>
            </c:strRef>
          </c:cat>
          <c:val>
            <c:numRef>
              <c:f>Feuil7!$D$16:$D$39</c:f>
              <c:numCache>
                <c:formatCode>General</c:formatCode>
                <c:ptCount val="24"/>
                <c:pt idx="0">
                  <c:v>12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10</c:v>
                </c:pt>
                <c:pt idx="9">
                  <c:v>6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1</c:v>
                </c:pt>
                <c:pt idx="16">
                  <c:v>4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96-43E6-B55B-41FF3639813C}"/>
            </c:ext>
          </c:extLst>
        </c:ser>
        <c:ser>
          <c:idx val="3"/>
          <c:order val="3"/>
          <c:tx>
            <c:strRef>
              <c:f>Feuil7!$E$15</c:f>
              <c:strCache>
                <c:ptCount val="1"/>
                <c:pt idx="0">
                  <c:v>ENIT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Feuil7!$A$16:$A$39</c:f>
              <c:strCache>
                <c:ptCount val="24"/>
                <c:pt idx="0">
                  <c:v>Google Scholar </c:v>
                </c:pt>
                <c:pt idx="1">
                  <c:v>Moteurs généralistes </c:v>
                </c:pt>
                <c:pt idx="2">
                  <c:v>YouTube </c:v>
                </c:pt>
                <c:pt idx="3">
                  <c:v>Web of Science</c:v>
                </c:pt>
                <c:pt idx="4">
                  <c:v>Science Direct </c:v>
                </c:pt>
                <c:pt idx="5">
                  <c:v>Techniques Ingé</c:v>
                </c:pt>
                <c:pt idx="6">
                  <c:v>Wikipedia</c:v>
                </c:pt>
                <c:pt idx="7">
                  <c:v>Archives ouvertes HAL, ArXiv</c:v>
                </c:pt>
                <c:pt idx="8">
                  <c:v>Bibliotech et Archipel </c:v>
                </c:pt>
                <c:pt idx="9">
                  <c:v>MOOC </c:v>
                </c:pt>
                <c:pt idx="10">
                  <c:v>Wiley </c:v>
                </c:pt>
                <c:pt idx="11">
                  <c:v>ResearchGate, Academia </c:v>
                </c:pt>
                <c:pt idx="12">
                  <c:v>Springer Link </c:v>
                </c:pt>
                <c:pt idx="13">
                  <c:v>PubMed </c:v>
                </c:pt>
                <c:pt idx="14">
                  <c:v>Sci-Hub </c:v>
                </c:pt>
                <c:pt idx="15">
                  <c:v>IEEE </c:v>
                </c:pt>
                <c:pt idx="16">
                  <c:v>Autres bouquets de revues</c:v>
                </c:pt>
                <c:pt idx="17">
                  <c:v>Moteurs spécialisés</c:v>
                </c:pt>
                <c:pt idx="18">
                  <c:v>Scopus </c:v>
                </c:pt>
                <c:pt idx="19">
                  <c:v>Portail BibCNRS</c:v>
                </c:pt>
                <c:pt idx="20">
                  <c:v>SciFinder </c:v>
                </c:pt>
                <c:pt idx="21">
                  <c:v>Réseaux sociaux </c:v>
                </c:pt>
                <c:pt idx="22">
                  <c:v>Autres bouquets de revues</c:v>
                </c:pt>
                <c:pt idx="23">
                  <c:v>Pédago'tech </c:v>
                </c:pt>
              </c:strCache>
            </c:strRef>
          </c:cat>
          <c:val>
            <c:numRef>
              <c:f>Feuil7!$E$16:$E$39</c:f>
              <c:numCache>
                <c:formatCode>General</c:formatCode>
                <c:ptCount val="24"/>
                <c:pt idx="0">
                  <c:v>13</c:v>
                </c:pt>
                <c:pt idx="1">
                  <c:v>22</c:v>
                </c:pt>
                <c:pt idx="2">
                  <c:v>16</c:v>
                </c:pt>
                <c:pt idx="3">
                  <c:v>6</c:v>
                </c:pt>
                <c:pt idx="4">
                  <c:v>8</c:v>
                </c:pt>
                <c:pt idx="5">
                  <c:v>17</c:v>
                </c:pt>
                <c:pt idx="6">
                  <c:v>15</c:v>
                </c:pt>
                <c:pt idx="7">
                  <c:v>6</c:v>
                </c:pt>
                <c:pt idx="8">
                  <c:v>7</c:v>
                </c:pt>
                <c:pt idx="9">
                  <c:v>10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6-43E6-B55B-41FF3639813C}"/>
            </c:ext>
          </c:extLst>
        </c:ser>
        <c:ser>
          <c:idx val="4"/>
          <c:order val="4"/>
          <c:tx>
            <c:strRef>
              <c:f>Feuil7!$F$15</c:f>
              <c:strCache>
                <c:ptCount val="1"/>
                <c:pt idx="0">
                  <c:v>Purpan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Feuil7!$A$16:$A$39</c:f>
              <c:strCache>
                <c:ptCount val="24"/>
                <c:pt idx="0">
                  <c:v>Google Scholar </c:v>
                </c:pt>
                <c:pt idx="1">
                  <c:v>Moteurs généralistes </c:v>
                </c:pt>
                <c:pt idx="2">
                  <c:v>YouTube </c:v>
                </c:pt>
                <c:pt idx="3">
                  <c:v>Web of Science</c:v>
                </c:pt>
                <c:pt idx="4">
                  <c:v>Science Direct </c:v>
                </c:pt>
                <c:pt idx="5">
                  <c:v>Techniques Ingé</c:v>
                </c:pt>
                <c:pt idx="6">
                  <c:v>Wikipedia</c:v>
                </c:pt>
                <c:pt idx="7">
                  <c:v>Archives ouvertes HAL, ArXiv</c:v>
                </c:pt>
                <c:pt idx="8">
                  <c:v>Bibliotech et Archipel </c:v>
                </c:pt>
                <c:pt idx="9">
                  <c:v>MOOC </c:v>
                </c:pt>
                <c:pt idx="10">
                  <c:v>Wiley </c:v>
                </c:pt>
                <c:pt idx="11">
                  <c:v>ResearchGate, Academia </c:v>
                </c:pt>
                <c:pt idx="12">
                  <c:v>Springer Link </c:v>
                </c:pt>
                <c:pt idx="13">
                  <c:v>PubMed </c:v>
                </c:pt>
                <c:pt idx="14">
                  <c:v>Sci-Hub </c:v>
                </c:pt>
                <c:pt idx="15">
                  <c:v>IEEE </c:v>
                </c:pt>
                <c:pt idx="16">
                  <c:v>Autres bouquets de revues</c:v>
                </c:pt>
                <c:pt idx="17">
                  <c:v>Moteurs spécialisés</c:v>
                </c:pt>
                <c:pt idx="18">
                  <c:v>Scopus </c:v>
                </c:pt>
                <c:pt idx="19">
                  <c:v>Portail BibCNRS</c:v>
                </c:pt>
                <c:pt idx="20">
                  <c:v>SciFinder </c:v>
                </c:pt>
                <c:pt idx="21">
                  <c:v>Réseaux sociaux </c:v>
                </c:pt>
                <c:pt idx="22">
                  <c:v>Autres bouquets de revues</c:v>
                </c:pt>
                <c:pt idx="23">
                  <c:v>Pédago'tech </c:v>
                </c:pt>
              </c:strCache>
            </c:strRef>
          </c:cat>
          <c:val>
            <c:numRef>
              <c:f>Feuil7!$F$16:$F$39</c:f>
              <c:numCache>
                <c:formatCode>General</c:formatCode>
                <c:ptCount val="24"/>
                <c:pt idx="0">
                  <c:v>26</c:v>
                </c:pt>
                <c:pt idx="1">
                  <c:v>23</c:v>
                </c:pt>
                <c:pt idx="2">
                  <c:v>21</c:v>
                </c:pt>
                <c:pt idx="3">
                  <c:v>23</c:v>
                </c:pt>
                <c:pt idx="4">
                  <c:v>21</c:v>
                </c:pt>
                <c:pt idx="5">
                  <c:v>9</c:v>
                </c:pt>
                <c:pt idx="6">
                  <c:v>15</c:v>
                </c:pt>
                <c:pt idx="7">
                  <c:v>18</c:v>
                </c:pt>
                <c:pt idx="8">
                  <c:v>15</c:v>
                </c:pt>
                <c:pt idx="9">
                  <c:v>8</c:v>
                </c:pt>
                <c:pt idx="10">
                  <c:v>7</c:v>
                </c:pt>
                <c:pt idx="11">
                  <c:v>14</c:v>
                </c:pt>
                <c:pt idx="12">
                  <c:v>10</c:v>
                </c:pt>
                <c:pt idx="13">
                  <c:v>11</c:v>
                </c:pt>
                <c:pt idx="14">
                  <c:v>6</c:v>
                </c:pt>
                <c:pt idx="15">
                  <c:v>5</c:v>
                </c:pt>
                <c:pt idx="16">
                  <c:v>10</c:v>
                </c:pt>
                <c:pt idx="17">
                  <c:v>5</c:v>
                </c:pt>
                <c:pt idx="18">
                  <c:v>1</c:v>
                </c:pt>
                <c:pt idx="19">
                  <c:v>2</c:v>
                </c:pt>
                <c:pt idx="20">
                  <c:v>0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96-43E6-B55B-41FF3639813C}"/>
            </c:ext>
          </c:extLst>
        </c:ser>
        <c:ser>
          <c:idx val="5"/>
          <c:order val="5"/>
          <c:tx>
            <c:strRef>
              <c:f>Feuil7!$G$15</c:f>
              <c:strCache>
                <c:ptCount val="1"/>
                <c:pt idx="0">
                  <c:v>ENVT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Feuil7!$A$16:$A$39</c:f>
              <c:strCache>
                <c:ptCount val="24"/>
                <c:pt idx="0">
                  <c:v>Google Scholar </c:v>
                </c:pt>
                <c:pt idx="1">
                  <c:v>Moteurs généralistes </c:v>
                </c:pt>
                <c:pt idx="2">
                  <c:v>YouTube </c:v>
                </c:pt>
                <c:pt idx="3">
                  <c:v>Web of Science</c:v>
                </c:pt>
                <c:pt idx="4">
                  <c:v>Science Direct </c:v>
                </c:pt>
                <c:pt idx="5">
                  <c:v>Techniques Ingé</c:v>
                </c:pt>
                <c:pt idx="6">
                  <c:v>Wikipedia</c:v>
                </c:pt>
                <c:pt idx="7">
                  <c:v>Archives ouvertes HAL, ArXiv</c:v>
                </c:pt>
                <c:pt idx="8">
                  <c:v>Bibliotech et Archipel </c:v>
                </c:pt>
                <c:pt idx="9">
                  <c:v>MOOC </c:v>
                </c:pt>
                <c:pt idx="10">
                  <c:v>Wiley </c:v>
                </c:pt>
                <c:pt idx="11">
                  <c:v>ResearchGate, Academia </c:v>
                </c:pt>
                <c:pt idx="12">
                  <c:v>Springer Link </c:v>
                </c:pt>
                <c:pt idx="13">
                  <c:v>PubMed </c:v>
                </c:pt>
                <c:pt idx="14">
                  <c:v>Sci-Hub </c:v>
                </c:pt>
                <c:pt idx="15">
                  <c:v>IEEE </c:v>
                </c:pt>
                <c:pt idx="16">
                  <c:v>Autres bouquets de revues</c:v>
                </c:pt>
                <c:pt idx="17">
                  <c:v>Moteurs spécialisés</c:v>
                </c:pt>
                <c:pt idx="18">
                  <c:v>Scopus </c:v>
                </c:pt>
                <c:pt idx="19">
                  <c:v>Portail BibCNRS</c:v>
                </c:pt>
                <c:pt idx="20">
                  <c:v>SciFinder </c:v>
                </c:pt>
                <c:pt idx="21">
                  <c:v>Réseaux sociaux </c:v>
                </c:pt>
                <c:pt idx="22">
                  <c:v>Autres bouquets de revues</c:v>
                </c:pt>
                <c:pt idx="23">
                  <c:v>Pédago'tech </c:v>
                </c:pt>
              </c:strCache>
            </c:strRef>
          </c:cat>
          <c:val>
            <c:numRef>
              <c:f>Feuil7!$G$16:$G$39</c:f>
              <c:numCache>
                <c:formatCode>General</c:formatCode>
                <c:ptCount val="24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13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  <c:pt idx="10">
                  <c:v>11</c:v>
                </c:pt>
                <c:pt idx="11">
                  <c:v>5</c:v>
                </c:pt>
                <c:pt idx="12">
                  <c:v>7</c:v>
                </c:pt>
                <c:pt idx="13">
                  <c:v>22</c:v>
                </c:pt>
                <c:pt idx="14">
                  <c:v>10</c:v>
                </c:pt>
                <c:pt idx="15">
                  <c:v>1</c:v>
                </c:pt>
                <c:pt idx="16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96-43E6-B55B-41FF36398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911088"/>
        <c:axId val="411911416"/>
      </c:barChart>
      <c:catAx>
        <c:axId val="41191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1911416"/>
        <c:crosses val="autoZero"/>
        <c:auto val="1"/>
        <c:lblAlgn val="ctr"/>
        <c:lblOffset val="100"/>
        <c:noMultiLvlLbl val="0"/>
      </c:catAx>
      <c:valAx>
        <c:axId val="411911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191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779505195107461"/>
          <c:y val="0.37936970108952217"/>
          <c:w val="0.13846805352010808"/>
          <c:h val="0.10264468739968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Qu'attendez-vous</a:t>
            </a:r>
            <a:r>
              <a:rPr lang="fr-FR" baseline="0"/>
              <a:t> des bibliothécaires ?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Feuil7!$B$85</c:f>
              <c:strCache>
                <c:ptCount val="1"/>
                <c:pt idx="0">
                  <c:v>A7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Feuil7!$A$86:$A$93</c:f>
              <c:strCache>
                <c:ptCount val="8"/>
                <c:pt idx="0">
                  <c:v>Formation des étudiants </c:v>
                </c:pt>
                <c:pt idx="1">
                  <c:v>Acquisition des ressources que vous proposez</c:v>
                </c:pt>
                <c:pt idx="2">
                  <c:v>Présentation des ressources </c:v>
                </c:pt>
                <c:pt idx="3">
                  <c:v>Propositions de ressources issues de la veille des bibliothécaires</c:v>
                </c:pt>
                <c:pt idx="4">
                  <c:v>Intégration sur Moodle de ressources en lien avec vos enseignements</c:v>
                </c:pt>
                <c:pt idx="5">
                  <c:v>Diffusion de bibliographie auprès des étudiants</c:v>
                </c:pt>
                <c:pt idx="6">
                  <c:v>Autre</c:v>
                </c:pt>
                <c:pt idx="7">
                  <c:v>Aucun de ces accompagnements </c:v>
                </c:pt>
              </c:strCache>
            </c:strRef>
          </c:cat>
          <c:val>
            <c:numRef>
              <c:f>Feuil7!$B$86:$B$93</c:f>
              <c:numCache>
                <c:formatCode>General</c:formatCode>
                <c:ptCount val="8"/>
                <c:pt idx="0">
                  <c:v>36</c:v>
                </c:pt>
                <c:pt idx="1">
                  <c:v>35</c:v>
                </c:pt>
                <c:pt idx="2">
                  <c:v>35</c:v>
                </c:pt>
                <c:pt idx="3">
                  <c:v>33</c:v>
                </c:pt>
                <c:pt idx="4">
                  <c:v>16</c:v>
                </c:pt>
                <c:pt idx="5">
                  <c:v>10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3-48D8-A135-F4FCD3F51C45}"/>
            </c:ext>
          </c:extLst>
        </c:ser>
        <c:ser>
          <c:idx val="1"/>
          <c:order val="1"/>
          <c:tx>
            <c:strRef>
              <c:f>Feuil7!$C$85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Feuil7!$A$86:$A$93</c:f>
              <c:strCache>
                <c:ptCount val="8"/>
                <c:pt idx="0">
                  <c:v>Formation des étudiants </c:v>
                </c:pt>
                <c:pt idx="1">
                  <c:v>Acquisition des ressources que vous proposez</c:v>
                </c:pt>
                <c:pt idx="2">
                  <c:v>Présentation des ressources </c:v>
                </c:pt>
                <c:pt idx="3">
                  <c:v>Propositions de ressources issues de la veille des bibliothécaires</c:v>
                </c:pt>
                <c:pt idx="4">
                  <c:v>Intégration sur Moodle de ressources en lien avec vos enseignements</c:v>
                </c:pt>
                <c:pt idx="5">
                  <c:v>Diffusion de bibliographie auprès des étudiants</c:v>
                </c:pt>
                <c:pt idx="6">
                  <c:v>Autre</c:v>
                </c:pt>
                <c:pt idx="7">
                  <c:v>Aucun de ces accompagnements </c:v>
                </c:pt>
              </c:strCache>
            </c:strRef>
          </c:cat>
          <c:val>
            <c:numRef>
              <c:f>Feuil7!$C$86:$C$93</c:f>
              <c:numCache>
                <c:formatCode>General</c:formatCode>
                <c:ptCount val="8"/>
                <c:pt idx="0">
                  <c:v>23</c:v>
                </c:pt>
                <c:pt idx="1">
                  <c:v>19</c:v>
                </c:pt>
                <c:pt idx="2">
                  <c:v>14</c:v>
                </c:pt>
                <c:pt idx="3">
                  <c:v>12</c:v>
                </c:pt>
                <c:pt idx="4">
                  <c:v>12</c:v>
                </c:pt>
                <c:pt idx="5">
                  <c:v>8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3-48D8-A135-F4FCD3F51C45}"/>
            </c:ext>
          </c:extLst>
        </c:ser>
        <c:ser>
          <c:idx val="2"/>
          <c:order val="2"/>
          <c:tx>
            <c:strRef>
              <c:f>Feuil7!$D$85</c:f>
              <c:strCache>
                <c:ptCount val="1"/>
                <c:pt idx="0">
                  <c:v>ENSAT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Feuil7!$A$86:$A$93</c:f>
              <c:strCache>
                <c:ptCount val="8"/>
                <c:pt idx="0">
                  <c:v>Formation des étudiants </c:v>
                </c:pt>
                <c:pt idx="1">
                  <c:v>Acquisition des ressources que vous proposez</c:v>
                </c:pt>
                <c:pt idx="2">
                  <c:v>Présentation des ressources </c:v>
                </c:pt>
                <c:pt idx="3">
                  <c:v>Propositions de ressources issues de la veille des bibliothécaires</c:v>
                </c:pt>
                <c:pt idx="4">
                  <c:v>Intégration sur Moodle de ressources en lien avec vos enseignements</c:v>
                </c:pt>
                <c:pt idx="5">
                  <c:v>Diffusion de bibliographie auprès des étudiants</c:v>
                </c:pt>
                <c:pt idx="6">
                  <c:v>Autre</c:v>
                </c:pt>
                <c:pt idx="7">
                  <c:v>Aucun de ces accompagnements </c:v>
                </c:pt>
              </c:strCache>
            </c:strRef>
          </c:cat>
          <c:val>
            <c:numRef>
              <c:f>Feuil7!$D$86:$D$93</c:f>
              <c:numCache>
                <c:formatCode>General</c:formatCode>
                <c:ptCount val="8"/>
                <c:pt idx="0">
                  <c:v>12</c:v>
                </c:pt>
                <c:pt idx="1">
                  <c:v>9</c:v>
                </c:pt>
                <c:pt idx="2">
                  <c:v>10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3-48D8-A135-F4FCD3F51C45}"/>
            </c:ext>
          </c:extLst>
        </c:ser>
        <c:ser>
          <c:idx val="3"/>
          <c:order val="3"/>
          <c:tx>
            <c:strRef>
              <c:f>Feuil7!$E$85</c:f>
              <c:strCache>
                <c:ptCount val="1"/>
                <c:pt idx="0">
                  <c:v>ENIT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Feuil7!$A$86:$A$93</c:f>
              <c:strCache>
                <c:ptCount val="8"/>
                <c:pt idx="0">
                  <c:v>Formation des étudiants </c:v>
                </c:pt>
                <c:pt idx="1">
                  <c:v>Acquisition des ressources que vous proposez</c:v>
                </c:pt>
                <c:pt idx="2">
                  <c:v>Présentation des ressources </c:v>
                </c:pt>
                <c:pt idx="3">
                  <c:v>Propositions de ressources issues de la veille des bibliothécaires</c:v>
                </c:pt>
                <c:pt idx="4">
                  <c:v>Intégration sur Moodle de ressources en lien avec vos enseignements</c:v>
                </c:pt>
                <c:pt idx="5">
                  <c:v>Diffusion de bibliographie auprès des étudiants</c:v>
                </c:pt>
                <c:pt idx="6">
                  <c:v>Autre</c:v>
                </c:pt>
                <c:pt idx="7">
                  <c:v>Aucun de ces accompagnements </c:v>
                </c:pt>
              </c:strCache>
            </c:strRef>
          </c:cat>
          <c:val>
            <c:numRef>
              <c:f>Feuil7!$E$86:$E$93</c:f>
              <c:numCache>
                <c:formatCode>General</c:formatCode>
                <c:ptCount val="8"/>
                <c:pt idx="0">
                  <c:v>20</c:v>
                </c:pt>
                <c:pt idx="1">
                  <c:v>17</c:v>
                </c:pt>
                <c:pt idx="2">
                  <c:v>18</c:v>
                </c:pt>
                <c:pt idx="3">
                  <c:v>16</c:v>
                </c:pt>
                <c:pt idx="4">
                  <c:v>9</c:v>
                </c:pt>
                <c:pt idx="5">
                  <c:v>7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F3-48D8-A135-F4FCD3F51C45}"/>
            </c:ext>
          </c:extLst>
        </c:ser>
        <c:ser>
          <c:idx val="4"/>
          <c:order val="4"/>
          <c:tx>
            <c:strRef>
              <c:f>Feuil7!$F$85</c:f>
              <c:strCache>
                <c:ptCount val="1"/>
                <c:pt idx="0">
                  <c:v>Purpan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Feuil7!$A$86:$A$93</c:f>
              <c:strCache>
                <c:ptCount val="8"/>
                <c:pt idx="0">
                  <c:v>Formation des étudiants </c:v>
                </c:pt>
                <c:pt idx="1">
                  <c:v>Acquisition des ressources que vous proposez</c:v>
                </c:pt>
                <c:pt idx="2">
                  <c:v>Présentation des ressources </c:v>
                </c:pt>
                <c:pt idx="3">
                  <c:v>Propositions de ressources issues de la veille des bibliothécaires</c:v>
                </c:pt>
                <c:pt idx="4">
                  <c:v>Intégration sur Moodle de ressources en lien avec vos enseignements</c:v>
                </c:pt>
                <c:pt idx="5">
                  <c:v>Diffusion de bibliographie auprès des étudiants</c:v>
                </c:pt>
                <c:pt idx="6">
                  <c:v>Autre</c:v>
                </c:pt>
                <c:pt idx="7">
                  <c:v>Aucun de ces accompagnements </c:v>
                </c:pt>
              </c:strCache>
            </c:strRef>
          </c:cat>
          <c:val>
            <c:numRef>
              <c:f>Feuil7!$F$86:$F$93</c:f>
              <c:numCache>
                <c:formatCode>General</c:formatCode>
                <c:ptCount val="8"/>
                <c:pt idx="0">
                  <c:v>31</c:v>
                </c:pt>
                <c:pt idx="1">
                  <c:v>26</c:v>
                </c:pt>
                <c:pt idx="2">
                  <c:v>21</c:v>
                </c:pt>
                <c:pt idx="3">
                  <c:v>27</c:v>
                </c:pt>
                <c:pt idx="4">
                  <c:v>13</c:v>
                </c:pt>
                <c:pt idx="5">
                  <c:v>12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F3-48D8-A135-F4FCD3F51C45}"/>
            </c:ext>
          </c:extLst>
        </c:ser>
        <c:ser>
          <c:idx val="5"/>
          <c:order val="5"/>
          <c:tx>
            <c:strRef>
              <c:f>Feuil7!$G$85</c:f>
              <c:strCache>
                <c:ptCount val="1"/>
                <c:pt idx="0">
                  <c:v>ENVT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Feuil7!$A$86:$A$93</c:f>
              <c:strCache>
                <c:ptCount val="8"/>
                <c:pt idx="0">
                  <c:v>Formation des étudiants </c:v>
                </c:pt>
                <c:pt idx="1">
                  <c:v>Acquisition des ressources que vous proposez</c:v>
                </c:pt>
                <c:pt idx="2">
                  <c:v>Présentation des ressources </c:v>
                </c:pt>
                <c:pt idx="3">
                  <c:v>Propositions de ressources issues de la veille des bibliothécaires</c:v>
                </c:pt>
                <c:pt idx="4">
                  <c:v>Intégration sur Moodle de ressources en lien avec vos enseignements</c:v>
                </c:pt>
                <c:pt idx="5">
                  <c:v>Diffusion de bibliographie auprès des étudiants</c:v>
                </c:pt>
                <c:pt idx="6">
                  <c:v>Autre</c:v>
                </c:pt>
                <c:pt idx="7">
                  <c:v>Aucun de ces accompagnements </c:v>
                </c:pt>
              </c:strCache>
            </c:strRef>
          </c:cat>
          <c:val>
            <c:numRef>
              <c:f>Feuil7!$G$86:$G$93</c:f>
              <c:numCache>
                <c:formatCode>General</c:formatCode>
                <c:ptCount val="8"/>
                <c:pt idx="0">
                  <c:v>24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F3-48D8-A135-F4FCD3F51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6269184"/>
        <c:axId val="466273120"/>
      </c:barChart>
      <c:catAx>
        <c:axId val="46626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273120"/>
        <c:crosses val="autoZero"/>
        <c:auto val="1"/>
        <c:lblAlgn val="ctr"/>
        <c:lblOffset val="100"/>
        <c:noMultiLvlLbl val="0"/>
      </c:catAx>
      <c:valAx>
        <c:axId val="46627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2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FE678-8604-4D37-85E3-73A4A6FBB206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103EF3-3C05-4A2D-B25D-C2CA10D5DE06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b="1" dirty="0"/>
            <a:t>Livres qui ont le mieux fonctionné 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Hydrologie et mécanique des fluides +++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Maths ++,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Physique ++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Electrique/électronique ++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TOIEC/TOEFL ++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Automatique + 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Langages informatiques +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Guides de voyages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dirty="0"/>
            <a:t>Dictionnaires de langues</a:t>
          </a:r>
        </a:p>
      </dgm:t>
    </dgm:pt>
    <dgm:pt modelId="{6F6DD94F-A746-440C-8362-E809E300132B}" type="parTrans" cxnId="{EF77F5F1-645B-43B3-9C31-783B8D7D4F0F}">
      <dgm:prSet/>
      <dgm:spPr/>
      <dgm:t>
        <a:bodyPr/>
        <a:lstStyle/>
        <a:p>
          <a:endParaRPr lang="fr-FR"/>
        </a:p>
      </dgm:t>
    </dgm:pt>
    <dgm:pt modelId="{841AD1AA-BFA4-4944-91F3-84A12AA348FF}" type="sibTrans" cxnId="{EF77F5F1-645B-43B3-9C31-783B8D7D4F0F}">
      <dgm:prSet/>
      <dgm:spPr/>
      <dgm:t>
        <a:bodyPr/>
        <a:lstStyle/>
        <a:p>
          <a:endParaRPr lang="fr-FR"/>
        </a:p>
      </dgm:t>
    </dgm:pt>
    <dgm:pt modelId="{26295153-4B32-478F-88B8-417A8FBFFEBE}">
      <dgm:prSet phldrT="[Texte]" custT="1"/>
      <dgm:spPr/>
      <dgm:t>
        <a:bodyPr/>
        <a:lstStyle/>
        <a:p>
          <a:r>
            <a:rPr lang="fr-FR" sz="1600" b="1" dirty="0"/>
            <a:t>Livres qui ne sont pas partis</a:t>
          </a:r>
        </a:p>
        <a:p>
          <a:r>
            <a:rPr lang="fr-FR" sz="1600" dirty="0"/>
            <a:t>Culture générale</a:t>
          </a:r>
        </a:p>
        <a:p>
          <a:r>
            <a:rPr lang="fr-FR" sz="1600" dirty="0"/>
            <a:t>Romans</a:t>
          </a:r>
        </a:p>
        <a:p>
          <a:r>
            <a:rPr lang="fr-FR" sz="1600" dirty="0"/>
            <a:t>Informatique (ancien)</a:t>
          </a:r>
        </a:p>
        <a:p>
          <a:r>
            <a:rPr lang="fr-FR" sz="1600" dirty="0"/>
            <a:t>Autres méthodes de langue (GRE)</a:t>
          </a:r>
        </a:p>
        <a:p>
          <a:endParaRPr lang="fr-FR" sz="1900" dirty="0"/>
        </a:p>
      </dgm:t>
    </dgm:pt>
    <dgm:pt modelId="{6943DD0A-5C86-422C-A849-FC21475B2FFA}" type="parTrans" cxnId="{2809A052-95BA-458B-BCC1-4CD413C5AEA0}">
      <dgm:prSet/>
      <dgm:spPr/>
      <dgm:t>
        <a:bodyPr/>
        <a:lstStyle/>
        <a:p>
          <a:endParaRPr lang="fr-FR"/>
        </a:p>
      </dgm:t>
    </dgm:pt>
    <dgm:pt modelId="{8E01AC04-B83D-4FA5-ADC7-9B91BD69BAC5}" type="sibTrans" cxnId="{2809A052-95BA-458B-BCC1-4CD413C5AEA0}">
      <dgm:prSet/>
      <dgm:spPr/>
      <dgm:t>
        <a:bodyPr/>
        <a:lstStyle/>
        <a:p>
          <a:endParaRPr lang="fr-FR"/>
        </a:p>
      </dgm:t>
    </dgm:pt>
    <dgm:pt modelId="{97B2CD10-0AB6-41A6-9D71-C78BB1206708}" type="pres">
      <dgm:prSet presAssocID="{497FE678-8604-4D37-85E3-73A4A6FBB206}" presName="compositeShape" presStyleCnt="0">
        <dgm:presLayoutVars>
          <dgm:chMax val="2"/>
          <dgm:dir/>
          <dgm:resizeHandles val="exact"/>
        </dgm:presLayoutVars>
      </dgm:prSet>
      <dgm:spPr/>
    </dgm:pt>
    <dgm:pt modelId="{D5CF20A7-602B-47A9-ADEE-B8EEB3052E8D}" type="pres">
      <dgm:prSet presAssocID="{B5103EF3-3C05-4A2D-B25D-C2CA10D5DE06}" presName="upArrow" presStyleLbl="node1" presStyleIdx="0" presStyleCnt="2"/>
      <dgm:spPr/>
    </dgm:pt>
    <dgm:pt modelId="{090E0CE0-CEB9-4AA1-82EF-6A2083995C21}" type="pres">
      <dgm:prSet presAssocID="{B5103EF3-3C05-4A2D-B25D-C2CA10D5DE06}" presName="upArrowText" presStyleLbl="revTx" presStyleIdx="0" presStyleCnt="2" custScaleX="108497" custLinFactNeighborX="7891" custLinFactNeighborY="528">
        <dgm:presLayoutVars>
          <dgm:chMax val="0"/>
          <dgm:bulletEnabled val="1"/>
        </dgm:presLayoutVars>
      </dgm:prSet>
      <dgm:spPr/>
    </dgm:pt>
    <dgm:pt modelId="{B6D3B4D2-EAD9-4170-91FF-C5CBD32DF882}" type="pres">
      <dgm:prSet presAssocID="{26295153-4B32-478F-88B8-417A8FBFFEBE}" presName="downArrow" presStyleLbl="node1" presStyleIdx="1" presStyleCnt="2"/>
      <dgm:spPr/>
    </dgm:pt>
    <dgm:pt modelId="{2A53E7A0-6DE8-4F46-982D-56A7AE011C87}" type="pres">
      <dgm:prSet presAssocID="{26295153-4B32-478F-88B8-417A8FBFFEBE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A0C2C6C-5DDE-4AC5-9E5B-CE6DC9AA0202}" type="presOf" srcId="{26295153-4B32-478F-88B8-417A8FBFFEBE}" destId="{2A53E7A0-6DE8-4F46-982D-56A7AE011C87}" srcOrd="0" destOrd="0" presId="urn:microsoft.com/office/officeart/2005/8/layout/arrow4"/>
    <dgm:cxn modelId="{80E1BD4C-FA07-43B8-8CAD-B5A8A5060B4B}" type="presOf" srcId="{B5103EF3-3C05-4A2D-B25D-C2CA10D5DE06}" destId="{090E0CE0-CEB9-4AA1-82EF-6A2083995C21}" srcOrd="0" destOrd="0" presId="urn:microsoft.com/office/officeart/2005/8/layout/arrow4"/>
    <dgm:cxn modelId="{2809A052-95BA-458B-BCC1-4CD413C5AEA0}" srcId="{497FE678-8604-4D37-85E3-73A4A6FBB206}" destId="{26295153-4B32-478F-88B8-417A8FBFFEBE}" srcOrd="1" destOrd="0" parTransId="{6943DD0A-5C86-422C-A849-FC21475B2FFA}" sibTransId="{8E01AC04-B83D-4FA5-ADC7-9B91BD69BAC5}"/>
    <dgm:cxn modelId="{9608CCEB-BB4C-4C83-8F40-16AB8E5ADEC7}" type="presOf" srcId="{497FE678-8604-4D37-85E3-73A4A6FBB206}" destId="{97B2CD10-0AB6-41A6-9D71-C78BB1206708}" srcOrd="0" destOrd="0" presId="urn:microsoft.com/office/officeart/2005/8/layout/arrow4"/>
    <dgm:cxn modelId="{EF77F5F1-645B-43B3-9C31-783B8D7D4F0F}" srcId="{497FE678-8604-4D37-85E3-73A4A6FBB206}" destId="{B5103EF3-3C05-4A2D-B25D-C2CA10D5DE06}" srcOrd="0" destOrd="0" parTransId="{6F6DD94F-A746-440C-8362-E809E300132B}" sibTransId="{841AD1AA-BFA4-4944-91F3-84A12AA348FF}"/>
    <dgm:cxn modelId="{201B0F1E-47FC-4C11-894C-DE3678C0BDB9}" type="presParOf" srcId="{97B2CD10-0AB6-41A6-9D71-C78BB1206708}" destId="{D5CF20A7-602B-47A9-ADEE-B8EEB3052E8D}" srcOrd="0" destOrd="0" presId="urn:microsoft.com/office/officeart/2005/8/layout/arrow4"/>
    <dgm:cxn modelId="{08F20E7D-4D84-437A-86E4-650B3C1DEBE8}" type="presParOf" srcId="{97B2CD10-0AB6-41A6-9D71-C78BB1206708}" destId="{090E0CE0-CEB9-4AA1-82EF-6A2083995C21}" srcOrd="1" destOrd="0" presId="urn:microsoft.com/office/officeart/2005/8/layout/arrow4"/>
    <dgm:cxn modelId="{22F2851B-4075-43F1-80BB-F6AA5A8331E2}" type="presParOf" srcId="{97B2CD10-0AB6-41A6-9D71-C78BB1206708}" destId="{B6D3B4D2-EAD9-4170-91FF-C5CBD32DF882}" srcOrd="2" destOrd="0" presId="urn:microsoft.com/office/officeart/2005/8/layout/arrow4"/>
    <dgm:cxn modelId="{D87882D2-83A9-455A-8C1A-19F378E23813}" type="presParOf" srcId="{97B2CD10-0AB6-41A6-9D71-C78BB1206708}" destId="{2A53E7A0-6DE8-4F46-982D-56A7AE011C8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D819C-AC78-4441-A793-FF3AEEF8F4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D1212B-0AA3-42FE-9B31-86830027E042}">
      <dgm:prSet phldrT="[Texte]" custT="1"/>
      <dgm:spPr/>
      <dgm:t>
        <a:bodyPr/>
        <a:lstStyle/>
        <a:p>
          <a:r>
            <a:rPr lang="fr-FR" sz="1200" dirty="0"/>
            <a:t>Juillet-septembre 2023: documents- cadres</a:t>
          </a:r>
        </a:p>
      </dgm:t>
    </dgm:pt>
    <dgm:pt modelId="{8344C95F-1F1B-44B6-A90D-A131E727070A}" type="parTrans" cxnId="{EF99D590-EE06-4D2D-8BF6-42896191282C}">
      <dgm:prSet/>
      <dgm:spPr/>
      <dgm:t>
        <a:bodyPr/>
        <a:lstStyle/>
        <a:p>
          <a:endParaRPr lang="fr-FR"/>
        </a:p>
      </dgm:t>
    </dgm:pt>
    <dgm:pt modelId="{E62E3887-4E83-4046-A0EF-76BC64EFE480}" type="sibTrans" cxnId="{EF99D590-EE06-4D2D-8BF6-42896191282C}">
      <dgm:prSet/>
      <dgm:spPr/>
      <dgm:t>
        <a:bodyPr/>
        <a:lstStyle/>
        <a:p>
          <a:endParaRPr lang="fr-FR"/>
        </a:p>
      </dgm:t>
    </dgm:pt>
    <dgm:pt modelId="{CB35D936-D3EA-4821-A08C-57B3CEA6AC32}">
      <dgm:prSet phldrT="[Texte]" custT="1"/>
      <dgm:spPr/>
      <dgm:t>
        <a:bodyPr/>
        <a:lstStyle/>
        <a:p>
          <a:r>
            <a:rPr lang="fr-FR" sz="1200" dirty="0"/>
            <a:t>Automne 2023 : travail en GT équipe de direction. Définition des axes, des sous-axes, de la méthodologie de travail collectif</a:t>
          </a:r>
        </a:p>
      </dgm:t>
    </dgm:pt>
    <dgm:pt modelId="{DC692113-0F2A-46BC-A489-25DED097D249}" type="parTrans" cxnId="{053029B9-D642-49FA-AFC0-56BA856D785D}">
      <dgm:prSet/>
      <dgm:spPr/>
      <dgm:t>
        <a:bodyPr/>
        <a:lstStyle/>
        <a:p>
          <a:endParaRPr lang="fr-FR"/>
        </a:p>
      </dgm:t>
    </dgm:pt>
    <dgm:pt modelId="{80FD5FDA-ECFD-4FDC-A1D7-B7C15153AE55}" type="sibTrans" cxnId="{053029B9-D642-49FA-AFC0-56BA856D785D}">
      <dgm:prSet/>
      <dgm:spPr/>
      <dgm:t>
        <a:bodyPr/>
        <a:lstStyle/>
        <a:p>
          <a:endParaRPr lang="fr-FR"/>
        </a:p>
      </dgm:t>
    </dgm:pt>
    <dgm:pt modelId="{DD7B8461-4DA1-4344-888D-DD8378B8213E}">
      <dgm:prSet phldrT="[Texte]" custT="1"/>
      <dgm:spPr/>
      <dgm:t>
        <a:bodyPr/>
        <a:lstStyle/>
        <a:p>
          <a:r>
            <a:rPr lang="fr-FR" sz="1200" dirty="0"/>
            <a:t>Novembre 2023-février 2024 : ateliers d’intelligence collective</a:t>
          </a:r>
        </a:p>
        <a:p>
          <a:r>
            <a:rPr lang="fr-FR" sz="1200" dirty="0"/>
            <a:t>Services</a:t>
          </a:r>
        </a:p>
        <a:p>
          <a:r>
            <a:rPr lang="fr-FR" sz="1200" dirty="0"/>
            <a:t>Formation</a:t>
          </a:r>
        </a:p>
        <a:p>
          <a:r>
            <a:rPr lang="fr-FR" sz="1200" dirty="0"/>
            <a:t>Valorisation des collections</a:t>
          </a:r>
        </a:p>
      </dgm:t>
    </dgm:pt>
    <dgm:pt modelId="{DAB1C76B-8846-42E9-A70A-C890A20E5813}" type="parTrans" cxnId="{84BDA3C1-38EA-48C0-AADF-64CC0C4D2AFC}">
      <dgm:prSet/>
      <dgm:spPr/>
      <dgm:t>
        <a:bodyPr/>
        <a:lstStyle/>
        <a:p>
          <a:endParaRPr lang="fr-FR"/>
        </a:p>
      </dgm:t>
    </dgm:pt>
    <dgm:pt modelId="{DD04E433-8200-47F5-9734-0E280757D770}" type="sibTrans" cxnId="{84BDA3C1-38EA-48C0-AADF-64CC0C4D2AFC}">
      <dgm:prSet/>
      <dgm:spPr/>
      <dgm:t>
        <a:bodyPr/>
        <a:lstStyle/>
        <a:p>
          <a:endParaRPr lang="fr-FR"/>
        </a:p>
      </dgm:t>
    </dgm:pt>
    <dgm:pt modelId="{DFE08756-8394-46E8-99A6-7D75D19456B1}">
      <dgm:prSet custT="1"/>
      <dgm:spPr/>
      <dgm:t>
        <a:bodyPr/>
        <a:lstStyle/>
        <a:p>
          <a:r>
            <a:rPr lang="fr-FR" sz="1200" dirty="0"/>
            <a:t>Mars – sept 2024 : rédaction, GT équipe de direction </a:t>
          </a:r>
        </a:p>
        <a:p>
          <a:r>
            <a:rPr lang="fr-FR" sz="1200" dirty="0"/>
            <a:t>Saisie DRH et Qualité</a:t>
          </a:r>
        </a:p>
        <a:p>
          <a:r>
            <a:rPr lang="fr-FR" sz="1200" dirty="0"/>
            <a:t>Présentation équipe gouvernance</a:t>
          </a:r>
        </a:p>
      </dgm:t>
    </dgm:pt>
    <dgm:pt modelId="{6B1C27F6-D49D-4A0C-8902-CB8C04352850}" type="parTrans" cxnId="{0328C6AD-F9D1-4647-ABB8-9C95C267FE64}">
      <dgm:prSet/>
      <dgm:spPr/>
      <dgm:t>
        <a:bodyPr/>
        <a:lstStyle/>
        <a:p>
          <a:endParaRPr lang="fr-FR"/>
        </a:p>
      </dgm:t>
    </dgm:pt>
    <dgm:pt modelId="{F3B5B968-6E3B-416A-843B-CCCD438944A1}" type="sibTrans" cxnId="{0328C6AD-F9D1-4647-ABB8-9C95C267FE64}">
      <dgm:prSet/>
      <dgm:spPr/>
      <dgm:t>
        <a:bodyPr/>
        <a:lstStyle/>
        <a:p>
          <a:endParaRPr lang="fr-FR"/>
        </a:p>
      </dgm:t>
    </dgm:pt>
    <dgm:pt modelId="{5884373E-8874-4BAC-9A2E-E480118CF95E}">
      <dgm:prSet/>
      <dgm:spPr/>
      <dgm:t>
        <a:bodyPr/>
        <a:lstStyle/>
        <a:p>
          <a:r>
            <a:rPr lang="fr-FR" dirty="0"/>
            <a:t>Octobre 2024 </a:t>
          </a:r>
        </a:p>
        <a:p>
          <a:r>
            <a:rPr lang="fr-FR" dirty="0"/>
            <a:t>Atelier intelligence collective : organisation SCD </a:t>
          </a:r>
        </a:p>
      </dgm:t>
    </dgm:pt>
    <dgm:pt modelId="{79110300-6CD0-478F-8A69-4E0A82F4C28C}" type="parTrans" cxnId="{B4FF063C-8BB6-45BC-885D-5A7951ED3562}">
      <dgm:prSet/>
      <dgm:spPr/>
      <dgm:t>
        <a:bodyPr/>
        <a:lstStyle/>
        <a:p>
          <a:endParaRPr lang="fr-FR"/>
        </a:p>
      </dgm:t>
    </dgm:pt>
    <dgm:pt modelId="{F6F7B7CF-1635-4188-87F1-CF27163F0088}" type="sibTrans" cxnId="{B4FF063C-8BB6-45BC-885D-5A7951ED3562}">
      <dgm:prSet/>
      <dgm:spPr/>
      <dgm:t>
        <a:bodyPr/>
        <a:lstStyle/>
        <a:p>
          <a:endParaRPr lang="fr-FR"/>
        </a:p>
      </dgm:t>
    </dgm:pt>
    <dgm:pt modelId="{DA3E37D8-CE69-42CF-8609-60D6958EA62F}">
      <dgm:prSet/>
      <dgm:spPr/>
      <dgm:t>
        <a:bodyPr/>
        <a:lstStyle/>
        <a:p>
          <a:r>
            <a:rPr lang="fr-FR" dirty="0"/>
            <a:t>Octobre-décembre 2024 : définition des actions, des porteurs, des indicateurs</a:t>
          </a:r>
        </a:p>
      </dgm:t>
    </dgm:pt>
    <dgm:pt modelId="{4FD57E9B-CC45-4F7D-9EB8-F9EE2089CA9E}" type="parTrans" cxnId="{597B2C7F-5A23-46BF-9EA1-B981902A6049}">
      <dgm:prSet/>
      <dgm:spPr/>
      <dgm:t>
        <a:bodyPr/>
        <a:lstStyle/>
        <a:p>
          <a:endParaRPr lang="fr-FR"/>
        </a:p>
      </dgm:t>
    </dgm:pt>
    <dgm:pt modelId="{B07911FB-EE01-4C7E-8FBC-19874BCAA4C4}" type="sibTrans" cxnId="{597B2C7F-5A23-46BF-9EA1-B981902A6049}">
      <dgm:prSet/>
      <dgm:spPr/>
      <dgm:t>
        <a:bodyPr/>
        <a:lstStyle/>
        <a:p>
          <a:endParaRPr lang="fr-FR"/>
        </a:p>
      </dgm:t>
    </dgm:pt>
    <dgm:pt modelId="{F6931FCF-DD3D-448D-81B3-AE8DBAAA0093}">
      <dgm:prSet custT="1"/>
      <dgm:spPr/>
      <dgm:t>
        <a:bodyPr/>
        <a:lstStyle/>
        <a:p>
          <a:r>
            <a:rPr lang="fr-FR" sz="1200" dirty="0"/>
            <a:t>30 janvier 2023 : présentation en Bureau Présidente : feu vert pour nouveau projet pour le SCD</a:t>
          </a:r>
        </a:p>
      </dgm:t>
    </dgm:pt>
    <dgm:pt modelId="{4BC1958D-281D-4BF6-8435-053095442A92}" type="parTrans" cxnId="{A9681A9B-11B3-4539-BF14-D5D1B563F3C5}">
      <dgm:prSet/>
      <dgm:spPr/>
      <dgm:t>
        <a:bodyPr/>
        <a:lstStyle/>
        <a:p>
          <a:endParaRPr lang="fr-FR"/>
        </a:p>
      </dgm:t>
    </dgm:pt>
    <dgm:pt modelId="{A5967083-1845-4F48-919B-47AADD3AA05F}" type="sibTrans" cxnId="{A9681A9B-11B3-4539-BF14-D5D1B563F3C5}">
      <dgm:prSet/>
      <dgm:spPr/>
      <dgm:t>
        <a:bodyPr/>
        <a:lstStyle/>
        <a:p>
          <a:endParaRPr lang="fr-FR"/>
        </a:p>
      </dgm:t>
    </dgm:pt>
    <dgm:pt modelId="{204CFE63-8BE4-4224-8AD0-886AB07685AD}">
      <dgm:prSet phldrT="[Texte]" custT="1"/>
      <dgm:spPr/>
      <dgm:t>
        <a:bodyPr/>
        <a:lstStyle/>
        <a:p>
          <a:r>
            <a:rPr lang="fr-FR" sz="1200" dirty="0"/>
            <a:t>Avril- juin 2023 lancement du projet : état des lieux</a:t>
          </a:r>
        </a:p>
        <a:p>
          <a:r>
            <a:rPr lang="fr-FR" sz="1200" dirty="0"/>
            <a:t>Equipe de direction, Hélène</a:t>
          </a:r>
        </a:p>
      </dgm:t>
    </dgm:pt>
    <dgm:pt modelId="{96A84F76-0407-48E4-84F5-27C26D63161F}" type="parTrans" cxnId="{FDB80981-C310-44A7-AD82-2AA4D84DB819}">
      <dgm:prSet/>
      <dgm:spPr/>
      <dgm:t>
        <a:bodyPr/>
        <a:lstStyle/>
        <a:p>
          <a:endParaRPr lang="fr-FR"/>
        </a:p>
      </dgm:t>
    </dgm:pt>
    <dgm:pt modelId="{3797AC93-1E17-495F-BD96-2AD7FE6DC8E3}" type="sibTrans" cxnId="{FDB80981-C310-44A7-AD82-2AA4D84DB819}">
      <dgm:prSet/>
      <dgm:spPr/>
      <dgm:t>
        <a:bodyPr/>
        <a:lstStyle/>
        <a:p>
          <a:endParaRPr lang="fr-FR"/>
        </a:p>
      </dgm:t>
    </dgm:pt>
    <dgm:pt modelId="{AAFB3523-3016-4D40-9D70-63F3E382993D}">
      <dgm:prSet phldrT="[Texte]"/>
      <dgm:spPr/>
      <dgm:t>
        <a:bodyPr/>
        <a:lstStyle/>
        <a:p>
          <a:r>
            <a:rPr lang="fr-FR" dirty="0"/>
            <a:t>Validation</a:t>
          </a:r>
          <a:r>
            <a:rPr lang="fr-FR" baseline="0" dirty="0"/>
            <a:t> janvier 2025</a:t>
          </a:r>
          <a:endParaRPr lang="fr-FR" dirty="0"/>
        </a:p>
      </dgm:t>
    </dgm:pt>
    <dgm:pt modelId="{3A4C1261-3B9D-4D1B-A54E-796598CDA083}" type="parTrans" cxnId="{A928E4FE-6396-4095-8C46-F4105F00E535}">
      <dgm:prSet/>
      <dgm:spPr/>
      <dgm:t>
        <a:bodyPr/>
        <a:lstStyle/>
        <a:p>
          <a:endParaRPr lang="fr-FR"/>
        </a:p>
      </dgm:t>
    </dgm:pt>
    <dgm:pt modelId="{B655996C-FFC0-4626-BD5A-00779C0B7F11}" type="sibTrans" cxnId="{A928E4FE-6396-4095-8C46-F4105F00E535}">
      <dgm:prSet/>
      <dgm:spPr/>
      <dgm:t>
        <a:bodyPr/>
        <a:lstStyle/>
        <a:p>
          <a:endParaRPr lang="fr-FR"/>
        </a:p>
      </dgm:t>
    </dgm:pt>
    <dgm:pt modelId="{F05071C9-AD8D-4CB2-A8B2-4792CEF20691}" type="pres">
      <dgm:prSet presAssocID="{69CD819C-AC78-4441-A793-FF3AEEF8F4F0}" presName="CompostProcess" presStyleCnt="0">
        <dgm:presLayoutVars>
          <dgm:dir/>
          <dgm:resizeHandles val="exact"/>
        </dgm:presLayoutVars>
      </dgm:prSet>
      <dgm:spPr/>
    </dgm:pt>
    <dgm:pt modelId="{22DB8DD9-CD44-498A-A5E7-DBEE601584EC}" type="pres">
      <dgm:prSet presAssocID="{69CD819C-AC78-4441-A793-FF3AEEF8F4F0}" presName="arrow" presStyleLbl="bgShp" presStyleIdx="0" presStyleCnt="1"/>
      <dgm:spPr/>
    </dgm:pt>
    <dgm:pt modelId="{D489EA4C-0B2E-4AA9-B25E-2224F5BA2BF2}" type="pres">
      <dgm:prSet presAssocID="{69CD819C-AC78-4441-A793-FF3AEEF8F4F0}" presName="linearProcess" presStyleCnt="0"/>
      <dgm:spPr/>
    </dgm:pt>
    <dgm:pt modelId="{8037F8F1-0946-4A8F-A314-C2883BC27086}" type="pres">
      <dgm:prSet presAssocID="{F6931FCF-DD3D-448D-81B3-AE8DBAAA0093}" presName="textNode" presStyleLbl="node1" presStyleIdx="0" presStyleCnt="9">
        <dgm:presLayoutVars>
          <dgm:bulletEnabled val="1"/>
        </dgm:presLayoutVars>
      </dgm:prSet>
      <dgm:spPr/>
    </dgm:pt>
    <dgm:pt modelId="{EC3A79A3-E283-4B54-B2DB-974196D4BFFD}" type="pres">
      <dgm:prSet presAssocID="{A5967083-1845-4F48-919B-47AADD3AA05F}" presName="sibTrans" presStyleCnt="0"/>
      <dgm:spPr/>
    </dgm:pt>
    <dgm:pt modelId="{9686DDFD-2B0B-4722-90BD-4CC83212D99E}" type="pres">
      <dgm:prSet presAssocID="{204CFE63-8BE4-4224-8AD0-886AB07685AD}" presName="textNode" presStyleLbl="node1" presStyleIdx="1" presStyleCnt="9">
        <dgm:presLayoutVars>
          <dgm:bulletEnabled val="1"/>
        </dgm:presLayoutVars>
      </dgm:prSet>
      <dgm:spPr/>
    </dgm:pt>
    <dgm:pt modelId="{E0E821FE-3704-40BD-AEA8-E9366EE340F0}" type="pres">
      <dgm:prSet presAssocID="{3797AC93-1E17-495F-BD96-2AD7FE6DC8E3}" presName="sibTrans" presStyleCnt="0"/>
      <dgm:spPr/>
    </dgm:pt>
    <dgm:pt modelId="{479B09D3-06C3-417F-B39D-C395DB569E3D}" type="pres">
      <dgm:prSet presAssocID="{CDD1212B-0AA3-42FE-9B31-86830027E042}" presName="textNode" presStyleLbl="node1" presStyleIdx="2" presStyleCnt="9">
        <dgm:presLayoutVars>
          <dgm:bulletEnabled val="1"/>
        </dgm:presLayoutVars>
      </dgm:prSet>
      <dgm:spPr/>
    </dgm:pt>
    <dgm:pt modelId="{A50BE161-0AE2-44B4-AED9-66A146BD589C}" type="pres">
      <dgm:prSet presAssocID="{E62E3887-4E83-4046-A0EF-76BC64EFE480}" presName="sibTrans" presStyleCnt="0"/>
      <dgm:spPr/>
    </dgm:pt>
    <dgm:pt modelId="{E56F559E-50F3-4C37-9801-BDD8B7CE13C9}" type="pres">
      <dgm:prSet presAssocID="{CB35D936-D3EA-4821-A08C-57B3CEA6AC32}" presName="textNode" presStyleLbl="node1" presStyleIdx="3" presStyleCnt="9">
        <dgm:presLayoutVars>
          <dgm:bulletEnabled val="1"/>
        </dgm:presLayoutVars>
      </dgm:prSet>
      <dgm:spPr/>
    </dgm:pt>
    <dgm:pt modelId="{95B10979-721A-4839-8E8D-F754EAFE7D87}" type="pres">
      <dgm:prSet presAssocID="{80FD5FDA-ECFD-4FDC-A1D7-B7C15153AE55}" presName="sibTrans" presStyleCnt="0"/>
      <dgm:spPr/>
    </dgm:pt>
    <dgm:pt modelId="{9FB3467D-9991-4C40-88AC-33F1082740CD}" type="pres">
      <dgm:prSet presAssocID="{DD7B8461-4DA1-4344-888D-DD8378B8213E}" presName="textNode" presStyleLbl="node1" presStyleIdx="4" presStyleCnt="9">
        <dgm:presLayoutVars>
          <dgm:bulletEnabled val="1"/>
        </dgm:presLayoutVars>
      </dgm:prSet>
      <dgm:spPr/>
    </dgm:pt>
    <dgm:pt modelId="{1F55DBB1-217F-46ED-8A21-E3F4BC8ED04D}" type="pres">
      <dgm:prSet presAssocID="{DD04E433-8200-47F5-9734-0E280757D770}" presName="sibTrans" presStyleCnt="0"/>
      <dgm:spPr/>
    </dgm:pt>
    <dgm:pt modelId="{B5629C27-6FC9-45C1-8240-3BA6637A5965}" type="pres">
      <dgm:prSet presAssocID="{DFE08756-8394-46E8-99A6-7D75D19456B1}" presName="textNode" presStyleLbl="node1" presStyleIdx="5" presStyleCnt="9">
        <dgm:presLayoutVars>
          <dgm:bulletEnabled val="1"/>
        </dgm:presLayoutVars>
      </dgm:prSet>
      <dgm:spPr/>
    </dgm:pt>
    <dgm:pt modelId="{15C76371-D70F-411F-B40B-E832206A0106}" type="pres">
      <dgm:prSet presAssocID="{F3B5B968-6E3B-416A-843B-CCCD438944A1}" presName="sibTrans" presStyleCnt="0"/>
      <dgm:spPr/>
    </dgm:pt>
    <dgm:pt modelId="{1275DE83-28E9-4B55-8449-48839CE26448}" type="pres">
      <dgm:prSet presAssocID="{5884373E-8874-4BAC-9A2E-E480118CF95E}" presName="textNode" presStyleLbl="node1" presStyleIdx="6" presStyleCnt="9">
        <dgm:presLayoutVars>
          <dgm:bulletEnabled val="1"/>
        </dgm:presLayoutVars>
      </dgm:prSet>
      <dgm:spPr/>
    </dgm:pt>
    <dgm:pt modelId="{A5381A94-E634-4187-8043-15ADDA036934}" type="pres">
      <dgm:prSet presAssocID="{F6F7B7CF-1635-4188-87F1-CF27163F0088}" presName="sibTrans" presStyleCnt="0"/>
      <dgm:spPr/>
    </dgm:pt>
    <dgm:pt modelId="{5008B566-4455-4981-826A-657C850CA5EF}" type="pres">
      <dgm:prSet presAssocID="{DA3E37D8-CE69-42CF-8609-60D6958EA62F}" presName="textNode" presStyleLbl="node1" presStyleIdx="7" presStyleCnt="9">
        <dgm:presLayoutVars>
          <dgm:bulletEnabled val="1"/>
        </dgm:presLayoutVars>
      </dgm:prSet>
      <dgm:spPr/>
    </dgm:pt>
    <dgm:pt modelId="{20757A4A-8EF5-4522-8F02-31980A8CB0EE}" type="pres">
      <dgm:prSet presAssocID="{B07911FB-EE01-4C7E-8FBC-19874BCAA4C4}" presName="sibTrans" presStyleCnt="0"/>
      <dgm:spPr/>
    </dgm:pt>
    <dgm:pt modelId="{D3DFCF7D-E8F2-40B5-9548-8D8396FB7390}" type="pres">
      <dgm:prSet presAssocID="{AAFB3523-3016-4D40-9D70-63F3E382993D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84108308-3446-4D88-AE98-93A5CCD817BE}" type="presOf" srcId="{F6931FCF-DD3D-448D-81B3-AE8DBAAA0093}" destId="{8037F8F1-0946-4A8F-A314-C2883BC27086}" srcOrd="0" destOrd="0" presId="urn:microsoft.com/office/officeart/2005/8/layout/hProcess9"/>
    <dgm:cxn modelId="{8962A112-FC46-48F1-ACEF-C74EDE3870C0}" type="presOf" srcId="{CB35D936-D3EA-4821-A08C-57B3CEA6AC32}" destId="{E56F559E-50F3-4C37-9801-BDD8B7CE13C9}" srcOrd="0" destOrd="0" presId="urn:microsoft.com/office/officeart/2005/8/layout/hProcess9"/>
    <dgm:cxn modelId="{4C619626-96BF-4122-9F88-1CDFDF3B3CF4}" type="presOf" srcId="{DFE08756-8394-46E8-99A6-7D75D19456B1}" destId="{B5629C27-6FC9-45C1-8240-3BA6637A5965}" srcOrd="0" destOrd="0" presId="urn:microsoft.com/office/officeart/2005/8/layout/hProcess9"/>
    <dgm:cxn modelId="{F67A812C-FB53-4F20-B3B1-28FBE110D0AA}" type="presOf" srcId="{CDD1212B-0AA3-42FE-9B31-86830027E042}" destId="{479B09D3-06C3-417F-B39D-C395DB569E3D}" srcOrd="0" destOrd="0" presId="urn:microsoft.com/office/officeart/2005/8/layout/hProcess9"/>
    <dgm:cxn modelId="{B4FF063C-8BB6-45BC-885D-5A7951ED3562}" srcId="{69CD819C-AC78-4441-A793-FF3AEEF8F4F0}" destId="{5884373E-8874-4BAC-9A2E-E480118CF95E}" srcOrd="6" destOrd="0" parTransId="{79110300-6CD0-478F-8A69-4E0A82F4C28C}" sibTransId="{F6F7B7CF-1635-4188-87F1-CF27163F0088}"/>
    <dgm:cxn modelId="{8E3C2F60-6AE3-4760-85B6-3B2C8434D4EA}" type="presOf" srcId="{DD7B8461-4DA1-4344-888D-DD8378B8213E}" destId="{9FB3467D-9991-4C40-88AC-33F1082740CD}" srcOrd="0" destOrd="0" presId="urn:microsoft.com/office/officeart/2005/8/layout/hProcess9"/>
    <dgm:cxn modelId="{597B2C7F-5A23-46BF-9EA1-B981902A6049}" srcId="{69CD819C-AC78-4441-A793-FF3AEEF8F4F0}" destId="{DA3E37D8-CE69-42CF-8609-60D6958EA62F}" srcOrd="7" destOrd="0" parTransId="{4FD57E9B-CC45-4F7D-9EB8-F9EE2089CA9E}" sibTransId="{B07911FB-EE01-4C7E-8FBC-19874BCAA4C4}"/>
    <dgm:cxn modelId="{FDB80981-C310-44A7-AD82-2AA4D84DB819}" srcId="{69CD819C-AC78-4441-A793-FF3AEEF8F4F0}" destId="{204CFE63-8BE4-4224-8AD0-886AB07685AD}" srcOrd="1" destOrd="0" parTransId="{96A84F76-0407-48E4-84F5-27C26D63161F}" sibTransId="{3797AC93-1E17-495F-BD96-2AD7FE6DC8E3}"/>
    <dgm:cxn modelId="{EF99D590-EE06-4D2D-8BF6-42896191282C}" srcId="{69CD819C-AC78-4441-A793-FF3AEEF8F4F0}" destId="{CDD1212B-0AA3-42FE-9B31-86830027E042}" srcOrd="2" destOrd="0" parTransId="{8344C95F-1F1B-44B6-A90D-A131E727070A}" sibTransId="{E62E3887-4E83-4046-A0EF-76BC64EFE480}"/>
    <dgm:cxn modelId="{A9681A9B-11B3-4539-BF14-D5D1B563F3C5}" srcId="{69CD819C-AC78-4441-A793-FF3AEEF8F4F0}" destId="{F6931FCF-DD3D-448D-81B3-AE8DBAAA0093}" srcOrd="0" destOrd="0" parTransId="{4BC1958D-281D-4BF6-8435-053095442A92}" sibTransId="{A5967083-1845-4F48-919B-47AADD3AA05F}"/>
    <dgm:cxn modelId="{0328C6AD-F9D1-4647-ABB8-9C95C267FE64}" srcId="{69CD819C-AC78-4441-A793-FF3AEEF8F4F0}" destId="{DFE08756-8394-46E8-99A6-7D75D19456B1}" srcOrd="5" destOrd="0" parTransId="{6B1C27F6-D49D-4A0C-8902-CB8C04352850}" sibTransId="{F3B5B968-6E3B-416A-843B-CCCD438944A1}"/>
    <dgm:cxn modelId="{053029B9-D642-49FA-AFC0-56BA856D785D}" srcId="{69CD819C-AC78-4441-A793-FF3AEEF8F4F0}" destId="{CB35D936-D3EA-4821-A08C-57B3CEA6AC32}" srcOrd="3" destOrd="0" parTransId="{DC692113-0F2A-46BC-A489-25DED097D249}" sibTransId="{80FD5FDA-ECFD-4FDC-A1D7-B7C15153AE55}"/>
    <dgm:cxn modelId="{208DF9BB-2727-4722-944E-2709B09B7735}" type="presOf" srcId="{69CD819C-AC78-4441-A793-FF3AEEF8F4F0}" destId="{F05071C9-AD8D-4CB2-A8B2-4792CEF20691}" srcOrd="0" destOrd="0" presId="urn:microsoft.com/office/officeart/2005/8/layout/hProcess9"/>
    <dgm:cxn modelId="{84BDA3C1-38EA-48C0-AADF-64CC0C4D2AFC}" srcId="{69CD819C-AC78-4441-A793-FF3AEEF8F4F0}" destId="{DD7B8461-4DA1-4344-888D-DD8378B8213E}" srcOrd="4" destOrd="0" parTransId="{DAB1C76B-8846-42E9-A70A-C890A20E5813}" sibTransId="{DD04E433-8200-47F5-9734-0E280757D770}"/>
    <dgm:cxn modelId="{A7931AC9-3993-4FA1-88F4-5B8BB240B340}" type="presOf" srcId="{AAFB3523-3016-4D40-9D70-63F3E382993D}" destId="{D3DFCF7D-E8F2-40B5-9548-8D8396FB7390}" srcOrd="0" destOrd="0" presId="urn:microsoft.com/office/officeart/2005/8/layout/hProcess9"/>
    <dgm:cxn modelId="{71988FCC-EDF3-4397-8E89-26840C1AA35A}" type="presOf" srcId="{DA3E37D8-CE69-42CF-8609-60D6958EA62F}" destId="{5008B566-4455-4981-826A-657C850CA5EF}" srcOrd="0" destOrd="0" presId="urn:microsoft.com/office/officeart/2005/8/layout/hProcess9"/>
    <dgm:cxn modelId="{3A9623DC-A9E6-4113-A05D-2EAEDCFB43C6}" type="presOf" srcId="{5884373E-8874-4BAC-9A2E-E480118CF95E}" destId="{1275DE83-28E9-4B55-8449-48839CE26448}" srcOrd="0" destOrd="0" presId="urn:microsoft.com/office/officeart/2005/8/layout/hProcess9"/>
    <dgm:cxn modelId="{4F50D9DD-839F-47A9-88A6-B397BDC4CB2E}" type="presOf" srcId="{204CFE63-8BE4-4224-8AD0-886AB07685AD}" destId="{9686DDFD-2B0B-4722-90BD-4CC83212D99E}" srcOrd="0" destOrd="0" presId="urn:microsoft.com/office/officeart/2005/8/layout/hProcess9"/>
    <dgm:cxn modelId="{A928E4FE-6396-4095-8C46-F4105F00E535}" srcId="{69CD819C-AC78-4441-A793-FF3AEEF8F4F0}" destId="{AAFB3523-3016-4D40-9D70-63F3E382993D}" srcOrd="8" destOrd="0" parTransId="{3A4C1261-3B9D-4D1B-A54E-796598CDA083}" sibTransId="{B655996C-FFC0-4626-BD5A-00779C0B7F11}"/>
    <dgm:cxn modelId="{3B571BD7-EDC9-4444-8BA5-3157A0F7CE47}" type="presParOf" srcId="{F05071C9-AD8D-4CB2-A8B2-4792CEF20691}" destId="{22DB8DD9-CD44-498A-A5E7-DBEE601584EC}" srcOrd="0" destOrd="0" presId="urn:microsoft.com/office/officeart/2005/8/layout/hProcess9"/>
    <dgm:cxn modelId="{EF4992B9-98C4-43DA-96B1-1FEB4DB8E141}" type="presParOf" srcId="{F05071C9-AD8D-4CB2-A8B2-4792CEF20691}" destId="{D489EA4C-0B2E-4AA9-B25E-2224F5BA2BF2}" srcOrd="1" destOrd="0" presId="urn:microsoft.com/office/officeart/2005/8/layout/hProcess9"/>
    <dgm:cxn modelId="{E4F96DA9-46DD-407A-87BF-3AF3F7DCD12E}" type="presParOf" srcId="{D489EA4C-0B2E-4AA9-B25E-2224F5BA2BF2}" destId="{8037F8F1-0946-4A8F-A314-C2883BC27086}" srcOrd="0" destOrd="0" presId="urn:microsoft.com/office/officeart/2005/8/layout/hProcess9"/>
    <dgm:cxn modelId="{D419CF14-1756-4376-BEE7-4450DDD0F18E}" type="presParOf" srcId="{D489EA4C-0B2E-4AA9-B25E-2224F5BA2BF2}" destId="{EC3A79A3-E283-4B54-B2DB-974196D4BFFD}" srcOrd="1" destOrd="0" presId="urn:microsoft.com/office/officeart/2005/8/layout/hProcess9"/>
    <dgm:cxn modelId="{603B517E-AB2A-48E1-9539-49FEE236FB5C}" type="presParOf" srcId="{D489EA4C-0B2E-4AA9-B25E-2224F5BA2BF2}" destId="{9686DDFD-2B0B-4722-90BD-4CC83212D99E}" srcOrd="2" destOrd="0" presId="urn:microsoft.com/office/officeart/2005/8/layout/hProcess9"/>
    <dgm:cxn modelId="{8F553E4A-BAF5-4B65-83A0-EA35B251B730}" type="presParOf" srcId="{D489EA4C-0B2E-4AA9-B25E-2224F5BA2BF2}" destId="{E0E821FE-3704-40BD-AEA8-E9366EE340F0}" srcOrd="3" destOrd="0" presId="urn:microsoft.com/office/officeart/2005/8/layout/hProcess9"/>
    <dgm:cxn modelId="{EB0B3962-7CFD-4D5A-9D80-5A2235CDB764}" type="presParOf" srcId="{D489EA4C-0B2E-4AA9-B25E-2224F5BA2BF2}" destId="{479B09D3-06C3-417F-B39D-C395DB569E3D}" srcOrd="4" destOrd="0" presId="urn:microsoft.com/office/officeart/2005/8/layout/hProcess9"/>
    <dgm:cxn modelId="{25D186AF-F76E-4A4D-9591-FF0F52339350}" type="presParOf" srcId="{D489EA4C-0B2E-4AA9-B25E-2224F5BA2BF2}" destId="{A50BE161-0AE2-44B4-AED9-66A146BD589C}" srcOrd="5" destOrd="0" presId="urn:microsoft.com/office/officeart/2005/8/layout/hProcess9"/>
    <dgm:cxn modelId="{C1819EB8-9A13-40BC-8C29-6CFE5B8C81B7}" type="presParOf" srcId="{D489EA4C-0B2E-4AA9-B25E-2224F5BA2BF2}" destId="{E56F559E-50F3-4C37-9801-BDD8B7CE13C9}" srcOrd="6" destOrd="0" presId="urn:microsoft.com/office/officeart/2005/8/layout/hProcess9"/>
    <dgm:cxn modelId="{D69DBCB2-6C59-4365-94A8-D1A60C95BF71}" type="presParOf" srcId="{D489EA4C-0B2E-4AA9-B25E-2224F5BA2BF2}" destId="{95B10979-721A-4839-8E8D-F754EAFE7D87}" srcOrd="7" destOrd="0" presId="urn:microsoft.com/office/officeart/2005/8/layout/hProcess9"/>
    <dgm:cxn modelId="{BE9ECFD2-584F-46DF-B720-772527430416}" type="presParOf" srcId="{D489EA4C-0B2E-4AA9-B25E-2224F5BA2BF2}" destId="{9FB3467D-9991-4C40-88AC-33F1082740CD}" srcOrd="8" destOrd="0" presId="urn:microsoft.com/office/officeart/2005/8/layout/hProcess9"/>
    <dgm:cxn modelId="{29775CCD-CC60-42D4-A114-1A3DA4CB964A}" type="presParOf" srcId="{D489EA4C-0B2E-4AA9-B25E-2224F5BA2BF2}" destId="{1F55DBB1-217F-46ED-8A21-E3F4BC8ED04D}" srcOrd="9" destOrd="0" presId="urn:microsoft.com/office/officeart/2005/8/layout/hProcess9"/>
    <dgm:cxn modelId="{9B79ED08-7851-4D54-AF3B-D19CEA976C45}" type="presParOf" srcId="{D489EA4C-0B2E-4AA9-B25E-2224F5BA2BF2}" destId="{B5629C27-6FC9-45C1-8240-3BA6637A5965}" srcOrd="10" destOrd="0" presId="urn:microsoft.com/office/officeart/2005/8/layout/hProcess9"/>
    <dgm:cxn modelId="{3ED60334-24F1-4528-90EE-7FCBD2F6E997}" type="presParOf" srcId="{D489EA4C-0B2E-4AA9-B25E-2224F5BA2BF2}" destId="{15C76371-D70F-411F-B40B-E832206A0106}" srcOrd="11" destOrd="0" presId="urn:microsoft.com/office/officeart/2005/8/layout/hProcess9"/>
    <dgm:cxn modelId="{72D9D6AA-0800-43B1-90D0-2740DA97740F}" type="presParOf" srcId="{D489EA4C-0B2E-4AA9-B25E-2224F5BA2BF2}" destId="{1275DE83-28E9-4B55-8449-48839CE26448}" srcOrd="12" destOrd="0" presId="urn:microsoft.com/office/officeart/2005/8/layout/hProcess9"/>
    <dgm:cxn modelId="{D4900805-68AB-4A0C-A869-25AD355AF889}" type="presParOf" srcId="{D489EA4C-0B2E-4AA9-B25E-2224F5BA2BF2}" destId="{A5381A94-E634-4187-8043-15ADDA036934}" srcOrd="13" destOrd="0" presId="urn:microsoft.com/office/officeart/2005/8/layout/hProcess9"/>
    <dgm:cxn modelId="{4548D5F7-97B9-4ADB-B4E6-9FB03319626E}" type="presParOf" srcId="{D489EA4C-0B2E-4AA9-B25E-2224F5BA2BF2}" destId="{5008B566-4455-4981-826A-657C850CA5EF}" srcOrd="14" destOrd="0" presId="urn:microsoft.com/office/officeart/2005/8/layout/hProcess9"/>
    <dgm:cxn modelId="{85AA60AB-D161-4637-A1A8-3CF6FB44CED4}" type="presParOf" srcId="{D489EA4C-0B2E-4AA9-B25E-2224F5BA2BF2}" destId="{20757A4A-8EF5-4522-8F02-31980A8CB0EE}" srcOrd="15" destOrd="0" presId="urn:microsoft.com/office/officeart/2005/8/layout/hProcess9"/>
    <dgm:cxn modelId="{D5E235F9-8876-42C5-93C5-71B8B93739DB}" type="presParOf" srcId="{D489EA4C-0B2E-4AA9-B25E-2224F5BA2BF2}" destId="{D3DFCF7D-E8F2-40B5-9548-8D8396FB7390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F20A7-602B-47A9-ADEE-B8EEB3052E8D}">
      <dsp:nvSpPr>
        <dsp:cNvPr id="0" name=""/>
        <dsp:cNvSpPr/>
      </dsp:nvSpPr>
      <dsp:spPr>
        <a:xfrm>
          <a:off x="2385" y="0"/>
          <a:ext cx="1431063" cy="284375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E0CE0-CEB9-4AA1-82EF-6A2083995C21}">
      <dsp:nvSpPr>
        <dsp:cNvPr id="0" name=""/>
        <dsp:cNvSpPr/>
      </dsp:nvSpPr>
      <dsp:spPr>
        <a:xfrm>
          <a:off x="1564837" y="15015"/>
          <a:ext cx="2634818" cy="284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Livres qui ont le mieux fonctionné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Hydrologie et mécanique des fluides +++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Maths ++,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Physique ++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Electrique/électronique ++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TOIEC/TOEFL ++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Automatique +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Langages informatiques +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Guides de voyages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Dictionnaires de langues</a:t>
          </a:r>
        </a:p>
      </dsp:txBody>
      <dsp:txXfrm>
        <a:off x="1564837" y="15015"/>
        <a:ext cx="2634818" cy="2843756"/>
      </dsp:txXfrm>
    </dsp:sp>
    <dsp:sp modelId="{B6D3B4D2-EAD9-4170-91FF-C5CBD32DF882}">
      <dsp:nvSpPr>
        <dsp:cNvPr id="0" name=""/>
        <dsp:cNvSpPr/>
      </dsp:nvSpPr>
      <dsp:spPr>
        <a:xfrm>
          <a:off x="431704" y="3080736"/>
          <a:ext cx="1431063" cy="284375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3E7A0-6DE8-4F46-982D-56A7AE011C87}">
      <dsp:nvSpPr>
        <dsp:cNvPr id="0" name=""/>
        <dsp:cNvSpPr/>
      </dsp:nvSpPr>
      <dsp:spPr>
        <a:xfrm>
          <a:off x="1905699" y="3080736"/>
          <a:ext cx="2428471" cy="284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Livres qui ne sont pas partis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Culture générale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Romans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Informatique (ancien)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Autres méthodes de langue (GRE)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 dirty="0"/>
        </a:p>
      </dsp:txBody>
      <dsp:txXfrm>
        <a:off x="1905699" y="3080736"/>
        <a:ext cx="2428471" cy="2843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B8DD9-CD44-498A-A5E7-DBEE601584EC}">
      <dsp:nvSpPr>
        <dsp:cNvPr id="0" name=""/>
        <dsp:cNvSpPr/>
      </dsp:nvSpPr>
      <dsp:spPr>
        <a:xfrm>
          <a:off x="878879" y="0"/>
          <a:ext cx="9960629" cy="4912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7F8F1-0946-4A8F-A314-C2883BC27086}">
      <dsp:nvSpPr>
        <dsp:cNvPr id="0" name=""/>
        <dsp:cNvSpPr/>
      </dsp:nvSpPr>
      <dsp:spPr>
        <a:xfrm>
          <a:off x="3290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30 janvier 2023 : présentation en Bureau Présidente : feu vert pour nouveau projet pour le SCD</a:t>
          </a:r>
        </a:p>
      </dsp:txBody>
      <dsp:txXfrm>
        <a:off x="64112" y="1534662"/>
        <a:ext cx="1124293" cy="1843476"/>
      </dsp:txXfrm>
    </dsp:sp>
    <dsp:sp modelId="{9686DDFD-2B0B-4722-90BD-4CC83212D99E}">
      <dsp:nvSpPr>
        <dsp:cNvPr id="0" name=""/>
        <dsp:cNvSpPr/>
      </dsp:nvSpPr>
      <dsp:spPr>
        <a:xfrm>
          <a:off x="1311523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Avril- juin 2023 lancement du projet : état des lieux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Equipe de direction, Hélène</a:t>
          </a:r>
        </a:p>
      </dsp:txBody>
      <dsp:txXfrm>
        <a:off x="1372345" y="1534662"/>
        <a:ext cx="1124293" cy="1843476"/>
      </dsp:txXfrm>
    </dsp:sp>
    <dsp:sp modelId="{479B09D3-06C3-417F-B39D-C395DB569E3D}">
      <dsp:nvSpPr>
        <dsp:cNvPr id="0" name=""/>
        <dsp:cNvSpPr/>
      </dsp:nvSpPr>
      <dsp:spPr>
        <a:xfrm>
          <a:off x="2619757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Juillet-septembre 2023: documents- cadres</a:t>
          </a:r>
        </a:p>
      </dsp:txBody>
      <dsp:txXfrm>
        <a:off x="2680579" y="1534662"/>
        <a:ext cx="1124293" cy="1843476"/>
      </dsp:txXfrm>
    </dsp:sp>
    <dsp:sp modelId="{E56F559E-50F3-4C37-9801-BDD8B7CE13C9}">
      <dsp:nvSpPr>
        <dsp:cNvPr id="0" name=""/>
        <dsp:cNvSpPr/>
      </dsp:nvSpPr>
      <dsp:spPr>
        <a:xfrm>
          <a:off x="3927991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Automne 2023 : travail en GT équipe de direction. Définition des axes, des sous-axes, de la méthodologie de travail collectif</a:t>
          </a:r>
        </a:p>
      </dsp:txBody>
      <dsp:txXfrm>
        <a:off x="3988813" y="1534662"/>
        <a:ext cx="1124293" cy="1843476"/>
      </dsp:txXfrm>
    </dsp:sp>
    <dsp:sp modelId="{9FB3467D-9991-4C40-88AC-33F1082740CD}">
      <dsp:nvSpPr>
        <dsp:cNvPr id="0" name=""/>
        <dsp:cNvSpPr/>
      </dsp:nvSpPr>
      <dsp:spPr>
        <a:xfrm>
          <a:off x="5236225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Novembre 2023-février 2024 : ateliers d’intelligence collective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Formation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Valorisation des collections</a:t>
          </a:r>
        </a:p>
      </dsp:txBody>
      <dsp:txXfrm>
        <a:off x="5297047" y="1534662"/>
        <a:ext cx="1124293" cy="1843476"/>
      </dsp:txXfrm>
    </dsp:sp>
    <dsp:sp modelId="{B5629C27-6FC9-45C1-8240-3BA6637A5965}">
      <dsp:nvSpPr>
        <dsp:cNvPr id="0" name=""/>
        <dsp:cNvSpPr/>
      </dsp:nvSpPr>
      <dsp:spPr>
        <a:xfrm>
          <a:off x="6544459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Mars – sept 2024 : rédaction, GT équipe de direction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Saisie DRH et Qualité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Présentation équipe gouvernance</a:t>
          </a:r>
        </a:p>
      </dsp:txBody>
      <dsp:txXfrm>
        <a:off x="6605281" y="1534662"/>
        <a:ext cx="1124293" cy="1843476"/>
      </dsp:txXfrm>
    </dsp:sp>
    <dsp:sp modelId="{1275DE83-28E9-4B55-8449-48839CE26448}">
      <dsp:nvSpPr>
        <dsp:cNvPr id="0" name=""/>
        <dsp:cNvSpPr/>
      </dsp:nvSpPr>
      <dsp:spPr>
        <a:xfrm>
          <a:off x="7852693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Octobre 2024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Atelier intelligence collective : organisation SCD </a:t>
          </a:r>
        </a:p>
      </dsp:txBody>
      <dsp:txXfrm>
        <a:off x="7913515" y="1534662"/>
        <a:ext cx="1124293" cy="1843476"/>
      </dsp:txXfrm>
    </dsp:sp>
    <dsp:sp modelId="{5008B566-4455-4981-826A-657C850CA5EF}">
      <dsp:nvSpPr>
        <dsp:cNvPr id="0" name=""/>
        <dsp:cNvSpPr/>
      </dsp:nvSpPr>
      <dsp:spPr>
        <a:xfrm>
          <a:off x="9160927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Octobre-décembre 2024 : définition des actions, des porteurs, des indicateurs</a:t>
          </a:r>
        </a:p>
      </dsp:txBody>
      <dsp:txXfrm>
        <a:off x="9221749" y="1534662"/>
        <a:ext cx="1124293" cy="1843476"/>
      </dsp:txXfrm>
    </dsp:sp>
    <dsp:sp modelId="{D3DFCF7D-E8F2-40B5-9548-8D8396FB7390}">
      <dsp:nvSpPr>
        <dsp:cNvPr id="0" name=""/>
        <dsp:cNvSpPr/>
      </dsp:nvSpPr>
      <dsp:spPr>
        <a:xfrm>
          <a:off x="10469160" y="1473840"/>
          <a:ext cx="1245937" cy="196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Validation</a:t>
          </a:r>
          <a:r>
            <a:rPr lang="fr-FR" sz="1400" kern="1200" baseline="0" dirty="0"/>
            <a:t> janvier 2025</a:t>
          </a:r>
          <a:endParaRPr lang="fr-FR" sz="1400" kern="1200" dirty="0"/>
        </a:p>
      </dsp:txBody>
      <dsp:txXfrm>
        <a:off x="10529982" y="1534662"/>
        <a:ext cx="1124293" cy="184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FAB881-1CA1-49A5-9D0C-90442A5775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7AC295-BD41-4A01-8A2D-F0AEEB2DA2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BB510-58DF-4CB1-AF3B-3551DEE0704C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F32535-3B12-41F5-B382-89B4F8AAA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B7368C-4DCA-4FD1-88D0-7431FF172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AF4A-15FC-4260-BAE1-A9FABE157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68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du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texte, signe, sombre&#10;&#10;Description générée automatiquement">
            <a:extLst>
              <a:ext uri="{FF2B5EF4-FFF2-40B4-BE49-F238E27FC236}">
                <a16:creationId xmlns:a16="http://schemas.microsoft.com/office/drawing/2014/main" id="{A5225421-7884-418E-8653-12F21BE1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1" r="21286"/>
          <a:stretch/>
        </p:blipFill>
        <p:spPr>
          <a:xfrm>
            <a:off x="8919460" y="0"/>
            <a:ext cx="3272540" cy="3429000"/>
          </a:xfrm>
          <a:prstGeom prst="rect">
            <a:avLst/>
          </a:prstGeom>
        </p:spPr>
      </p:pic>
      <p:pic>
        <p:nvPicPr>
          <p:cNvPr id="30" name="Image 2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DFF484C-BF37-4EBB-8425-36F09350E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/>
          <a:stretch/>
        </p:blipFill>
        <p:spPr>
          <a:xfrm>
            <a:off x="-1" y="1989832"/>
            <a:ext cx="2629191" cy="3429000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51725362-A224-4C0A-A2D1-4C94429520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728" y="2484437"/>
            <a:ext cx="5965571" cy="1508125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chemeClr val="accent1"/>
                </a:solidFill>
                <a:latin typeface="+mj-lt"/>
                <a:ea typeface="Roboto" pitchFamily="2" charset="0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0252016D-B139-4B9E-9726-4835B89291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11728" y="4027916"/>
            <a:ext cx="5965572" cy="1331484"/>
          </a:xfrm>
        </p:spPr>
        <p:txBody>
          <a:bodyPr>
            <a:noAutofit/>
          </a:bodyPr>
          <a:lstStyle>
            <a:lvl1pPr marL="0" indent="0" algn="ctr">
              <a:buNone/>
              <a:defRPr sz="5000" cap="all" baseline="0">
                <a:solidFill>
                  <a:schemeClr val="accent2"/>
                </a:solidFill>
                <a:latin typeface="+mj-lt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DOCUMENT</a:t>
            </a:r>
          </a:p>
        </p:txBody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6EFD0ABA-CDEF-4699-A675-EDB1504208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99" y="3848100"/>
            <a:ext cx="3490950" cy="3133851"/>
          </a:xfrm>
          <a:custGeom>
            <a:avLst/>
            <a:gdLst>
              <a:gd name="connsiteX0" fmla="*/ 0 w 2997200"/>
              <a:gd name="connsiteY0" fmla="*/ 3022600 h 3022600"/>
              <a:gd name="connsiteX1" fmla="*/ 0 w 2997200"/>
              <a:gd name="connsiteY1" fmla="*/ 0 h 3022600"/>
              <a:gd name="connsiteX2" fmla="*/ 2997200 w 2997200"/>
              <a:gd name="connsiteY2" fmla="*/ 3022600 h 3022600"/>
              <a:gd name="connsiteX3" fmla="*/ 0 w 2997200"/>
              <a:gd name="connsiteY3" fmla="*/ 3022600 h 3022600"/>
              <a:gd name="connsiteX0" fmla="*/ 0 w 3022600"/>
              <a:gd name="connsiteY0" fmla="*/ 3022600 h 3022600"/>
              <a:gd name="connsiteX1" fmla="*/ 0 w 3022600"/>
              <a:gd name="connsiteY1" fmla="*/ 0 h 3022600"/>
              <a:gd name="connsiteX2" fmla="*/ 3022600 w 3022600"/>
              <a:gd name="connsiteY2" fmla="*/ 2133600 h 3022600"/>
              <a:gd name="connsiteX3" fmla="*/ 0 w 3022600"/>
              <a:gd name="connsiteY3" fmla="*/ 3022600 h 3022600"/>
              <a:gd name="connsiteX0" fmla="*/ 0 w 3410335"/>
              <a:gd name="connsiteY0" fmla="*/ 3022600 h 3266390"/>
              <a:gd name="connsiteX1" fmla="*/ 0 w 3410335"/>
              <a:gd name="connsiteY1" fmla="*/ 0 h 3266390"/>
              <a:gd name="connsiteX2" fmla="*/ 3022600 w 3410335"/>
              <a:gd name="connsiteY2" fmla="*/ 2133600 h 3266390"/>
              <a:gd name="connsiteX3" fmla="*/ 0 w 3410335"/>
              <a:gd name="connsiteY3" fmla="*/ 3022600 h 3266390"/>
              <a:gd name="connsiteX0" fmla="*/ 0 w 3419422"/>
              <a:gd name="connsiteY0" fmla="*/ 3022600 h 3022600"/>
              <a:gd name="connsiteX1" fmla="*/ 0 w 3419422"/>
              <a:gd name="connsiteY1" fmla="*/ 0 h 3022600"/>
              <a:gd name="connsiteX2" fmla="*/ 3022600 w 3419422"/>
              <a:gd name="connsiteY2" fmla="*/ 2133600 h 3022600"/>
              <a:gd name="connsiteX3" fmla="*/ 0 w 3419422"/>
              <a:gd name="connsiteY3" fmla="*/ 3022600 h 3022600"/>
              <a:gd name="connsiteX0" fmla="*/ 0 w 3479379"/>
              <a:gd name="connsiteY0" fmla="*/ 3022600 h 3084631"/>
              <a:gd name="connsiteX1" fmla="*/ 0 w 3479379"/>
              <a:gd name="connsiteY1" fmla="*/ 0 h 3084631"/>
              <a:gd name="connsiteX2" fmla="*/ 3022600 w 3479379"/>
              <a:gd name="connsiteY2" fmla="*/ 2133600 h 3084631"/>
              <a:gd name="connsiteX3" fmla="*/ 0 w 3479379"/>
              <a:gd name="connsiteY3" fmla="*/ 3022600 h 3084631"/>
              <a:gd name="connsiteX0" fmla="*/ 0 w 3490950"/>
              <a:gd name="connsiteY0" fmla="*/ 3124200 h 3133851"/>
              <a:gd name="connsiteX1" fmla="*/ 12700 w 3490950"/>
              <a:gd name="connsiteY1" fmla="*/ 0 h 3133851"/>
              <a:gd name="connsiteX2" fmla="*/ 3035300 w 3490950"/>
              <a:gd name="connsiteY2" fmla="*/ 2133600 h 3133851"/>
              <a:gd name="connsiteX3" fmla="*/ 0 w 3490950"/>
              <a:gd name="connsiteY3" fmla="*/ 3124200 h 313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0950" h="3133851">
                <a:moveTo>
                  <a:pt x="0" y="3124200"/>
                </a:moveTo>
                <a:cubicBezTo>
                  <a:pt x="4233" y="2082800"/>
                  <a:pt x="8467" y="1041400"/>
                  <a:pt x="12700" y="0"/>
                </a:cubicBezTo>
                <a:lnTo>
                  <a:pt x="3035300" y="2133600"/>
                </a:lnTo>
                <a:cubicBezTo>
                  <a:pt x="4783667" y="3776133"/>
                  <a:pt x="1007533" y="2827867"/>
                  <a:pt x="0" y="3124200"/>
                </a:cubicBez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80"/>
            <a:ext cx="5715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4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AAC59D-FB8F-42A8-B02C-CD3EF5B98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AB61F-8A9A-47C9-B3CA-465A46AE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895F-FB36-46FE-A584-EEFA096CA52C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CF927-22FC-403E-BD1F-CE8B0219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7258F-57DA-48FA-B024-511F0FF8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10E-499E-43DD-90BA-0A358BD52BA0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8373597-D6C5-4AE6-AD82-A5DB4B4CA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6" b="62252"/>
          <a:stretch/>
        </p:blipFill>
        <p:spPr>
          <a:xfrm>
            <a:off x="11811001" y="6356351"/>
            <a:ext cx="410061" cy="501650"/>
          </a:xfrm>
          <a:prstGeom prst="rect">
            <a:avLst/>
          </a:prstGeom>
        </p:spPr>
      </p:pic>
      <p:pic>
        <p:nvPicPr>
          <p:cNvPr id="16" name="Image 1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A9C5E017-5525-4925-9CEB-20DFC7747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7" t="59361"/>
          <a:stretch/>
        </p:blipFill>
        <p:spPr>
          <a:xfrm>
            <a:off x="0" y="9954"/>
            <a:ext cx="4525378" cy="47562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2EB7F7-D04A-4280-9D26-261B0CA0F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9"/>
          <a:stretch/>
        </p:blipFill>
        <p:spPr>
          <a:xfrm>
            <a:off x="1280876" y="5451345"/>
            <a:ext cx="2621285" cy="14066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8E38870-0D38-4616-A6D4-F51719F171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5607996"/>
            <a:ext cx="676994" cy="8563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D3784C9-18CE-404C-8CE2-C5E067DAF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139"/>
          <a:stretch/>
        </p:blipFill>
        <p:spPr>
          <a:xfrm>
            <a:off x="0" y="0"/>
            <a:ext cx="1039117" cy="148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D66F42-5D65-4FBE-9CBC-2FE36C70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2428" y="2484437"/>
            <a:ext cx="5965571" cy="1508125"/>
          </a:xfrm>
        </p:spPr>
        <p:txBody>
          <a:bodyPr anchor="b"/>
          <a:lstStyle>
            <a:lvl1pPr algn="l">
              <a:defRPr sz="6000" b="1" cap="all" baseline="0">
                <a:solidFill>
                  <a:schemeClr val="accent2"/>
                </a:solidFill>
                <a:latin typeface="+mj-lt"/>
                <a:ea typeface="Robo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A6FCFF-E647-42B9-B9E7-B69A4B7B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2428" y="4027916"/>
            <a:ext cx="5965572" cy="1331484"/>
          </a:xfrm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  <a:latin typeface="+mj-lt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7B6E96B-A89F-4671-8484-9B5566815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7428" y="1560727"/>
            <a:ext cx="2006600" cy="3670300"/>
          </a:xfrm>
        </p:spPr>
        <p:txBody>
          <a:bodyPr>
            <a:noAutofit/>
          </a:bodyPr>
          <a:lstStyle>
            <a:lvl3pPr marL="0" indent="0">
              <a:buNone/>
              <a:defRPr sz="30000" b="1">
                <a:solidFill>
                  <a:schemeClr val="bg1"/>
                </a:solidFill>
                <a:latin typeface="+mn-lt"/>
              </a:defRPr>
            </a:lvl3pPr>
          </a:lstStyle>
          <a:p>
            <a:pPr lvl="2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201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42AFA-40B2-4179-9160-93D3DB4F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37092-B100-4283-8681-0EB95BD1E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65E2C5-AB5A-4158-9CE4-7F053245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895F-FB36-46FE-A584-EEFA096CA52C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0BE48E-F027-45D7-888B-9985E3EA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10FE5-9235-44D8-8B01-F97A0267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10E-499E-43DD-90BA-0A358BD52BA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0F8A43A-C15C-43EC-829C-BD98AECBF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6" b="62252"/>
          <a:stretch/>
        </p:blipFill>
        <p:spPr>
          <a:xfrm>
            <a:off x="11789229" y="6356351"/>
            <a:ext cx="410061" cy="501650"/>
          </a:xfrm>
          <a:prstGeom prst="rect">
            <a:avLst/>
          </a:prstGeom>
        </p:spPr>
      </p:pic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E796F9CA-BA22-4150-8888-759E0960C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2362"/>
          <a:stretch/>
        </p:blipFill>
        <p:spPr>
          <a:xfrm>
            <a:off x="-17552" y="5423"/>
            <a:ext cx="111040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B8968F2-3E16-4B0D-BB83-0311E4FAB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2800" y="2006600"/>
            <a:ext cx="4089400" cy="294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BE9487-E469-4590-8F89-1184052B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4C8C2C-71A2-4C93-84D3-EF79C2E6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895F-FB36-46FE-A584-EEFA096CA52C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9A7A94-213E-4EA2-8F24-B89B4B65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2CF1EF-C1E5-4BA5-8DDE-5A072374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10E-499E-43DD-90BA-0A358BD52BA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806A2197-4668-49E8-9E30-1DE249D7D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60"/>
          <a:stretch/>
        </p:blipFill>
        <p:spPr>
          <a:xfrm>
            <a:off x="584200" y="2966676"/>
            <a:ext cx="8407400" cy="3910010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C21F430-0562-4BA2-942D-429151845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6700" y="2006600"/>
            <a:ext cx="4851400" cy="2946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034C31B-16C6-45C2-ADEA-D374B3751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2362"/>
          <a:stretch/>
        </p:blipFill>
        <p:spPr>
          <a:xfrm>
            <a:off x="-17552" y="5423"/>
            <a:ext cx="1110402" cy="1325563"/>
          </a:xfrm>
          <a:prstGeom prst="rect">
            <a:avLst/>
          </a:prstGeom>
        </p:spPr>
      </p:pic>
      <p:pic>
        <p:nvPicPr>
          <p:cNvPr id="18" name="Image 1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54057A0F-A802-40D6-9778-51632D0B7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6" b="62252"/>
          <a:stretch/>
        </p:blipFill>
        <p:spPr>
          <a:xfrm>
            <a:off x="11789229" y="6356351"/>
            <a:ext cx="4100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2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AC963A-6198-4473-BD23-28BB7C67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260DF2-B3FA-4608-8159-73516EF9E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3C92B-E06E-4738-87E0-A2D701801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895F-FB36-46FE-A584-EEFA096CA52C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9CE145-465B-4E51-987A-A06975E10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04027-AE0A-4DC9-80FC-56FC8837D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410E-499E-43DD-90BA-0A358BD52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19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91FB9-0792-47B4-874A-F6E3B4F0D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729" y="1997122"/>
            <a:ext cx="5965571" cy="1508125"/>
          </a:xfrm>
        </p:spPr>
        <p:txBody>
          <a:bodyPr>
            <a:normAutofit/>
          </a:bodyPr>
          <a:lstStyle/>
          <a:p>
            <a:r>
              <a:rPr lang="fr-FR" dirty="0"/>
              <a:t>Rapport d’</a:t>
            </a:r>
            <a:r>
              <a:rPr lang="fr-FR" dirty="0" err="1"/>
              <a:t>Activite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3799C7-8098-48D7-81B6-33763A2E2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009" y="3505247"/>
            <a:ext cx="7367009" cy="1331484"/>
          </a:xfrm>
        </p:spPr>
        <p:txBody>
          <a:bodyPr/>
          <a:lstStyle/>
          <a:p>
            <a:r>
              <a:rPr lang="fr-FR" dirty="0"/>
              <a:t>SCD de Toulouse INP</a:t>
            </a:r>
          </a:p>
          <a:p>
            <a:r>
              <a:rPr lang="fr-FR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31335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F0BC5-5A65-411F-9993-2AA0C13B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A9233AF-55B9-4B45-9D9E-D31874A48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597534"/>
              </p:ext>
            </p:extLst>
          </p:nvPr>
        </p:nvGraphicFramePr>
        <p:xfrm>
          <a:off x="161260" y="0"/>
          <a:ext cx="120218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37AA6570-B6CC-4E97-8422-C89DBE82C5F1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01590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BDFDE-B4BC-4AE9-BA7D-363F7721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2299"/>
            <a:ext cx="10515600" cy="958462"/>
          </a:xfrm>
        </p:spPr>
        <p:txBody>
          <a:bodyPr>
            <a:normAutofit/>
          </a:bodyPr>
          <a:lstStyle/>
          <a:p>
            <a:r>
              <a:rPr lang="fr-FR" sz="4000" dirty="0"/>
              <a:t>Rôle prescripteur des enseignants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6483A0C-FD5F-4044-ABF2-D3C4BBFE0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729812"/>
              </p:ext>
            </p:extLst>
          </p:nvPr>
        </p:nvGraphicFramePr>
        <p:xfrm>
          <a:off x="1041382" y="1554383"/>
          <a:ext cx="4266993" cy="1409700"/>
        </p:xfrm>
        <a:graphic>
          <a:graphicData uri="http://schemas.openxmlformats.org/drawingml/2006/table">
            <a:tbl>
              <a:tblPr/>
              <a:tblGrid>
                <a:gridCol w="1415333">
                  <a:extLst>
                    <a:ext uri="{9D8B030D-6E8A-4147-A177-3AD203B41FA5}">
                      <a16:colId xmlns:a16="http://schemas.microsoft.com/office/drawing/2014/main" val="1146785291"/>
                    </a:ext>
                  </a:extLst>
                </a:gridCol>
                <a:gridCol w="1425830">
                  <a:extLst>
                    <a:ext uri="{9D8B030D-6E8A-4147-A177-3AD203B41FA5}">
                      <a16:colId xmlns:a16="http://schemas.microsoft.com/office/drawing/2014/main" val="212519687"/>
                    </a:ext>
                  </a:extLst>
                </a:gridCol>
                <a:gridCol w="1425830">
                  <a:extLst>
                    <a:ext uri="{9D8B030D-6E8A-4147-A177-3AD203B41FA5}">
                      <a16:colId xmlns:a16="http://schemas.microsoft.com/office/drawing/2014/main" val="3071127883"/>
                    </a:ext>
                  </a:extLst>
                </a:gridCol>
              </a:tblGrid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Conseillez-vous certaines sources d'information à vos étudiants 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933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4964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Oui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328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Non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8079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A4D6C6E-F4EE-4921-8EEA-65334077EF13}"/>
              </a:ext>
            </a:extLst>
          </p:cNvPr>
          <p:cNvSpPr txBox="1"/>
          <p:nvPr/>
        </p:nvSpPr>
        <p:spPr>
          <a:xfrm>
            <a:off x="1041382" y="3240895"/>
            <a:ext cx="434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Oui : 89 à 95%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D1C1BF-7066-42EA-9856-3D3CB4F8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91" y="1300170"/>
            <a:ext cx="5181601" cy="5077506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F1D4BF5-EC14-42BA-BC16-9126F1FC8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64937"/>
              </p:ext>
            </p:extLst>
          </p:nvPr>
        </p:nvGraphicFramePr>
        <p:xfrm>
          <a:off x="914400" y="3929010"/>
          <a:ext cx="4348716" cy="1400175"/>
        </p:xfrm>
        <a:graphic>
          <a:graphicData uri="http://schemas.openxmlformats.org/drawingml/2006/table">
            <a:tbl>
              <a:tblPr/>
              <a:tblGrid>
                <a:gridCol w="2174358">
                  <a:extLst>
                    <a:ext uri="{9D8B030D-6E8A-4147-A177-3AD203B41FA5}">
                      <a16:colId xmlns:a16="http://schemas.microsoft.com/office/drawing/2014/main" val="3247456398"/>
                    </a:ext>
                  </a:extLst>
                </a:gridCol>
                <a:gridCol w="2174358">
                  <a:extLst>
                    <a:ext uri="{9D8B030D-6E8A-4147-A177-3AD203B41FA5}">
                      <a16:colId xmlns:a16="http://schemas.microsoft.com/office/drawing/2014/main" val="6049850"/>
                    </a:ext>
                  </a:extLst>
                </a:gridCol>
              </a:tblGrid>
              <a:tr h="4652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Formez-vous les étudiants à des sources documentaires ou informationnelles ?</a:t>
                      </a:r>
                    </a:p>
                    <a:p>
                      <a:pPr algn="l" fontAlgn="b"/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23573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Oui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05937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Non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44563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9AC9818-DD7F-4083-9D02-A57DFCF6A0C2}"/>
              </a:ext>
            </a:extLst>
          </p:cNvPr>
          <p:cNvSpPr txBox="1"/>
          <p:nvPr/>
        </p:nvSpPr>
        <p:spPr>
          <a:xfrm>
            <a:off x="704008" y="5877825"/>
            <a:ext cx="559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Diversité des réponses « oui » : </a:t>
            </a:r>
            <a:r>
              <a:rPr lang="fr-FR" dirty="0" err="1"/>
              <a:t>Pubmed</a:t>
            </a:r>
            <a:r>
              <a:rPr lang="fr-FR" dirty="0"/>
              <a:t>, normes, Zotero, Agreste, </a:t>
            </a:r>
            <a:r>
              <a:rPr lang="fr-FR" dirty="0" err="1"/>
              <a:t>Sciencedirect</a:t>
            </a:r>
            <a:r>
              <a:rPr lang="fr-FR" dirty="0"/>
              <a:t>, rédiger références, formations réalisées par la bibliothèque, utiliser la bibliothèque, etc.</a:t>
            </a:r>
          </a:p>
        </p:txBody>
      </p:sp>
    </p:spTree>
    <p:extLst>
      <p:ext uri="{BB962C8B-B14F-4D97-AF65-F5344CB8AC3E}">
        <p14:creationId xmlns:p14="http://schemas.microsoft.com/office/powerpoint/2010/main" val="267598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EEF2-A24E-444E-82FD-7BBBD5D6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1056601"/>
          </a:xfrm>
        </p:spPr>
        <p:txBody>
          <a:bodyPr>
            <a:normAutofit/>
          </a:bodyPr>
          <a:lstStyle/>
          <a:p>
            <a:r>
              <a:rPr lang="fr-FR" sz="3600" dirty="0"/>
              <a:t>Attentes concernant le rôle des bibliothécaires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A6F4C51-E4F9-4514-9315-1171CF535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95569"/>
              </p:ext>
            </p:extLst>
          </p:nvPr>
        </p:nvGraphicFramePr>
        <p:xfrm>
          <a:off x="679731" y="1521303"/>
          <a:ext cx="10674069" cy="465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85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Enseignements à tirer de cette enquête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756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Attente des enseignants concernant les bibliothécaires : aide à la connaissance des sources documentaires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-&gt; former les étudiants : compétences informationnelles</a:t>
            </a:r>
          </a:p>
          <a:p>
            <a:pPr marL="0" indent="0">
              <a:buNone/>
            </a:pPr>
            <a:r>
              <a:rPr lang="fr-FR" dirty="0"/>
              <a:t>-&gt; présenter des ressources documentaires aux étudiants/aux enseignants</a:t>
            </a:r>
          </a:p>
          <a:p>
            <a:pPr marL="0" indent="0">
              <a:buNone/>
            </a:pPr>
            <a:r>
              <a:rPr lang="fr-FR" dirty="0"/>
              <a:t>-&gt; partager avec les enseignants la veille bibliographique réalisée par les bibliothécaires : bibliographie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87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1072785"/>
          </a:xfrm>
        </p:spPr>
        <p:txBody>
          <a:bodyPr>
            <a:noAutofit/>
          </a:bodyPr>
          <a:lstStyle/>
          <a:p>
            <a:r>
              <a:rPr lang="fr-FR" sz="4000" dirty="0"/>
              <a:t>Les services aux chercheurs se restructurent :</a:t>
            </a:r>
            <a:br>
              <a:rPr lang="fr-FR" sz="4000" dirty="0"/>
            </a:br>
            <a:r>
              <a:rPr lang="fr-FR" sz="4000" dirty="0"/>
              <a:t>Les thèses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2419A-C0FC-46FE-ADB1-0E7665B0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63" y="1310910"/>
            <a:ext cx="9880376" cy="4744962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mise en place de la dématérialisation du doctorat avec la mise en œuvre d’</a:t>
            </a:r>
            <a:r>
              <a:rPr lang="fr-FR" sz="2400" dirty="0" err="1"/>
              <a:t>Adum</a:t>
            </a:r>
            <a:r>
              <a:rPr lang="fr-FR" sz="2400" dirty="0"/>
              <a:t> et portail des thèses Toulouse INP sur HAL</a:t>
            </a:r>
          </a:p>
          <a:p>
            <a:r>
              <a:rPr lang="fr-FR" sz="2400" dirty="0"/>
              <a:t>fin du transfert de OATAO vers Hal  : 2 049 thèses maintenant disponibles</a:t>
            </a:r>
            <a:r>
              <a:rPr lang="fr-FR" sz="1600" dirty="0"/>
              <a:t>, </a:t>
            </a:r>
            <a:r>
              <a:rPr lang="fr-FR" sz="2400" dirty="0"/>
              <a:t>création d’une collection des thèses dans HAL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9E8F82-0E51-42BA-BB80-3CBDFB82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15" y="3429425"/>
            <a:ext cx="8663873" cy="32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1064693"/>
          </a:xfrm>
        </p:spPr>
        <p:txBody>
          <a:bodyPr>
            <a:noAutofit/>
          </a:bodyPr>
          <a:lstStyle/>
          <a:p>
            <a:r>
              <a:rPr lang="fr-FR" sz="3600" dirty="0"/>
              <a:t>Les services aux chercheurs</a:t>
            </a:r>
            <a:br>
              <a:rPr lang="fr-FR" sz="3600" dirty="0"/>
            </a:br>
            <a:r>
              <a:rPr lang="fr-FR" sz="3600" dirty="0"/>
              <a:t>Le baromètre de la science ouverte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2419A-C0FC-46FE-ADB1-0E7665B0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62" y="1664074"/>
            <a:ext cx="10964709" cy="4351338"/>
          </a:xfrm>
        </p:spPr>
        <p:txBody>
          <a:bodyPr>
            <a:normAutofit/>
          </a:bodyPr>
          <a:lstStyle/>
          <a:p>
            <a:r>
              <a:rPr lang="fr-FR" sz="2400" dirty="0"/>
              <a:t>Implémentation du 1</a:t>
            </a:r>
            <a:r>
              <a:rPr lang="fr-FR" sz="2400" baseline="30000" dirty="0"/>
              <a:t>er</a:t>
            </a:r>
            <a:r>
              <a:rPr lang="fr-FR" sz="2400" dirty="0"/>
              <a:t> Baromètre de la science ouverte : 2023, données 2022</a:t>
            </a:r>
          </a:p>
          <a:p>
            <a:r>
              <a:rPr lang="fr-FR" sz="2400" dirty="0"/>
              <a:t>2</a:t>
            </a:r>
            <a:r>
              <a:rPr lang="fr-FR" sz="2400" baseline="30000" dirty="0"/>
              <a:t>e</a:t>
            </a:r>
            <a:r>
              <a:rPr lang="fr-FR" sz="2400" dirty="0"/>
              <a:t> édition en 2024, données 2023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26E3652-BBB5-47BA-918C-66929862AB1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56" y="3240523"/>
            <a:ext cx="7141487" cy="32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38125"/>
            <a:ext cx="11102273" cy="1064693"/>
          </a:xfrm>
        </p:spPr>
        <p:txBody>
          <a:bodyPr>
            <a:noAutofit/>
          </a:bodyPr>
          <a:lstStyle/>
          <a:p>
            <a:r>
              <a:rPr lang="fr-FR" sz="3600" dirty="0"/>
              <a:t>Les services aux chercheurs  </a:t>
            </a:r>
            <a:br>
              <a:rPr lang="fr-FR" sz="3600" dirty="0"/>
            </a:br>
            <a:r>
              <a:rPr lang="fr-FR" sz="3600" dirty="0"/>
              <a:t>données de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2419A-C0FC-46FE-ADB1-0E7665B0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45" y="940524"/>
            <a:ext cx="10964709" cy="465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Accompagnement des chercheurs pour la rédaction des plans de gestion des données</a:t>
            </a:r>
          </a:p>
          <a:p>
            <a:r>
              <a:rPr lang="fr-FR" sz="2400" dirty="0"/>
              <a:t>Intégration du SCD de Toulouse </a:t>
            </a:r>
            <a:r>
              <a:rPr lang="fr-FR" sz="2400" dirty="0" err="1"/>
              <a:t>Inp</a:t>
            </a:r>
            <a:r>
              <a:rPr lang="fr-FR" sz="2400" dirty="0"/>
              <a:t> dans l’écosystème national du partage et de l’ouverture des données de la recherche </a:t>
            </a:r>
            <a:r>
              <a:rPr lang="fr-FR" sz="2400" dirty="0" err="1"/>
              <a:t>RechercheDataGouv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	Participation active à l’Atelier de la Données Occitanie Ouest (ADOO) </a:t>
            </a:r>
          </a:p>
          <a:p>
            <a:pPr marL="0" indent="0">
              <a:buNone/>
            </a:pPr>
            <a:r>
              <a:rPr lang="fr-FR" sz="2400" dirty="0"/>
              <a:t>	Création de l’entrepôt de Toulouse INP dans </a:t>
            </a:r>
            <a:r>
              <a:rPr lang="fr-FR" sz="2400" dirty="0" err="1"/>
              <a:t>Recherche.Data.Gouv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102AE1-6E73-4DB7-877D-0DA9D931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11" y="3875737"/>
            <a:ext cx="8101284" cy="29616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138594-4A96-4EDC-A6BA-9EA4D4735C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75" y="3584772"/>
            <a:ext cx="1788236" cy="17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944571"/>
          </a:xfrm>
        </p:spPr>
        <p:txBody>
          <a:bodyPr>
            <a:noAutofit/>
          </a:bodyPr>
          <a:lstStyle/>
          <a:p>
            <a:r>
              <a:rPr lang="fr-FR" sz="3600" dirty="0"/>
              <a:t>Les actions culturelles - </a:t>
            </a:r>
            <a:br>
              <a:rPr lang="fr-FR" sz="3600" dirty="0"/>
            </a:br>
            <a:r>
              <a:rPr lang="fr-FR" sz="3600" dirty="0"/>
              <a:t>La braderie de l’ENSEEIHT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2419A-C0FC-46FE-ADB1-0E7665B0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6" y="1297682"/>
            <a:ext cx="7007662" cy="5491874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dirty="0"/>
              <a:t>Vente de livres à prix libre</a:t>
            </a:r>
          </a:p>
          <a:p>
            <a:r>
              <a:rPr lang="fr-FR" dirty="0"/>
              <a:t>Sur une journée de 8h30 à 18h30</a:t>
            </a:r>
          </a:p>
          <a:p>
            <a:r>
              <a:rPr lang="fr-FR" dirty="0"/>
              <a:t>Communication en 3 moments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600" dirty="0"/>
              <a:t>trois semaines avant : en interne sur l'intranet de l'INP et sur les écrans dynamiques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600" dirty="0"/>
              <a:t>une semaine avant : un mail à tous les étudiants de l'ENSEEIHT uniquement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600" dirty="0"/>
              <a:t>une semaine avant : affiches réparties dans toute l'école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None/>
            </a:pPr>
            <a:r>
              <a:rPr lang="fr-FR" dirty="0"/>
              <a:t>593 livres achetés = recette de 839,30 € (1,42 € par livre) par 105 étudiants et 15 personnels et 3 extérieurs</a:t>
            </a:r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sz="2600" dirty="0"/>
              <a:t>Livres recherchés mais non proposés à la braderie : intelligence artificielle, ouvrages de japonais, entreprenariat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40D2DC7-3246-4C2D-9215-27803F966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235141"/>
              </p:ext>
            </p:extLst>
          </p:nvPr>
        </p:nvGraphicFramePr>
        <p:xfrm>
          <a:off x="7353528" y="695381"/>
          <a:ext cx="4336556" cy="59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47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944571"/>
          </a:xfrm>
        </p:spPr>
        <p:txBody>
          <a:bodyPr>
            <a:noAutofit/>
          </a:bodyPr>
          <a:lstStyle/>
          <a:p>
            <a:r>
              <a:rPr lang="fr-FR" sz="3600" dirty="0"/>
              <a:t>Les actions culturelles - </a:t>
            </a:r>
            <a:br>
              <a:rPr lang="fr-FR" sz="3600" dirty="0"/>
            </a:br>
            <a:r>
              <a:rPr lang="fr-FR" sz="3600" dirty="0"/>
              <a:t>Pochettes surprises de l’ENSEEIHT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735BE5-FD54-4ACA-A9E1-FA67B9B1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2" y="1899981"/>
            <a:ext cx="3382315" cy="478403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2419A-C0FC-46FE-ADB1-0E7665B0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80" y="947252"/>
            <a:ext cx="7007662" cy="437488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25 pochettes et 9 prêts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FE7D88-CF17-4892-8055-7B0318176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90" y="2348215"/>
            <a:ext cx="3077862" cy="38875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69A610-91F6-4CE7-A64C-9701746CB336}"/>
              </a:ext>
            </a:extLst>
          </p:cNvPr>
          <p:cNvSpPr txBox="1"/>
          <p:nvPr/>
        </p:nvSpPr>
        <p:spPr>
          <a:xfrm>
            <a:off x="8059861" y="1839751"/>
            <a:ext cx="29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de visuel sur les pochettes</a:t>
            </a:r>
          </a:p>
        </p:txBody>
      </p:sp>
    </p:spTree>
    <p:extLst>
      <p:ext uri="{BB962C8B-B14F-4D97-AF65-F5344CB8AC3E}">
        <p14:creationId xmlns:p14="http://schemas.microsoft.com/office/powerpoint/2010/main" val="314344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projet de service : pourquoi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91800" cy="44063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Transformation des pratiques et usages des étudiants, de la pédagogie, de la recherche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Immédiateté et surabondance de l’information, </a:t>
            </a:r>
            <a:r>
              <a:rPr lang="fr-FR" dirty="0" err="1"/>
              <a:t>mésinformation</a:t>
            </a:r>
            <a:r>
              <a:rPr lang="fr-FR" dirty="0"/>
              <a:t>, fausse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Les collections des bibliothèques ne sont qu’une partie très minoritaire des pratiques informationnelles des étudiants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Le rôle du SCD et des professionnels de l’information reste inchangé : </a:t>
            </a:r>
          </a:p>
          <a:p>
            <a:pPr>
              <a:buFontTx/>
              <a:buChar char="-"/>
            </a:pPr>
            <a:r>
              <a:rPr lang="fr-FR" dirty="0"/>
              <a:t>Permettre aux étudiants d’accéder aux sources d’information valides et savoir s’en servir</a:t>
            </a:r>
          </a:p>
          <a:p>
            <a:pPr>
              <a:buFontTx/>
              <a:buChar char="-"/>
            </a:pPr>
            <a:r>
              <a:rPr lang="fr-FR" dirty="0"/>
              <a:t>Soutenir la pédagogie par une offre informationnelle adaptée aux enseignements, accessible, visible</a:t>
            </a:r>
          </a:p>
          <a:p>
            <a:pPr>
              <a:buFontTx/>
              <a:buChar char="-"/>
            </a:pPr>
            <a:r>
              <a:rPr lang="fr-FR" dirty="0"/>
              <a:t>Fournir l’information aux chercheurs et les accompagner dans leur production scientifique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Pour maintenir sa mission, le SCD doit se transformer et se renforcer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La fonction documentaire est une des 4 missions stratégiques des universités</a:t>
            </a:r>
          </a:p>
        </p:txBody>
      </p:sp>
    </p:spTree>
    <p:extLst>
      <p:ext uri="{BB962C8B-B14F-4D97-AF65-F5344CB8AC3E}">
        <p14:creationId xmlns:p14="http://schemas.microsoft.com/office/powerpoint/2010/main" val="293090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11277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Une année dense, active, créative - une légère baisse des indicateurs d’activité des bibliothèques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114" y="1563688"/>
            <a:ext cx="11544886" cy="516066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IA générative, </a:t>
            </a:r>
            <a:r>
              <a:rPr lang="fr-FR" dirty="0" err="1"/>
              <a:t>ChatGPT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UTTOP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Réduction des horaires d’ouverture (coût énergétique + réduction de poste)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Enquête enseignants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Enquête qualitative pratiques des étudiants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ENSAT : marathon créatif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A7 : braderie, rénovation des formations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N7 : tableaux de bord collections, formation plagiat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ENVT : développement services aux chercheurs ; réaménagements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Développement de l’action « données de la recherche », création de l’espace INP sur l’entrepôt national </a:t>
            </a:r>
            <a:r>
              <a:rPr lang="fr-FR" dirty="0" err="1"/>
              <a:t>recherche.data.Gouv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Formations doctorants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Thèses : ADUM, doctorat </a:t>
            </a:r>
            <a:r>
              <a:rPr lang="fr-FR" dirty="0" err="1"/>
              <a:t>co</a:t>
            </a:r>
            <a:r>
              <a:rPr lang="fr-FR" dirty="0"/>
              <a:t>-accrédité UT, HAL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Baromètre Science ouverte</a:t>
            </a:r>
          </a:p>
          <a:p>
            <a:pPr marL="0" indent="0">
              <a:buNone/>
            </a:pPr>
            <a:endParaRPr lang="fr-F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Projet de service</a:t>
            </a:r>
            <a:r>
              <a:rPr lang="fr-FR" dirty="0"/>
              <a:t> -&gt; ateliers d’intelligence collective pour repenser l’action du SCD</a:t>
            </a:r>
          </a:p>
        </p:txBody>
      </p:sp>
    </p:spTree>
    <p:extLst>
      <p:ext uri="{BB962C8B-B14F-4D97-AF65-F5344CB8AC3E}">
        <p14:creationId xmlns:p14="http://schemas.microsoft.com/office/powerpoint/2010/main" val="197534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projet de service, étapes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13677"/>
              </p:ext>
            </p:extLst>
          </p:nvPr>
        </p:nvGraphicFramePr>
        <p:xfrm>
          <a:off x="253218" y="1825625"/>
          <a:ext cx="11718388" cy="49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0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332" y="0"/>
            <a:ext cx="10515600" cy="132556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4000" dirty="0"/>
              <a:t>Axes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06" y="1309899"/>
            <a:ext cx="11536641" cy="5330051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3800" b="1" kern="0" dirty="0">
                <a:solidFill>
                  <a:srgbClr val="2A2E46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Faire des bonnes pratiques informationnelles l’un des objectifs de la formation des élèves ingénieurs </a:t>
            </a:r>
          </a:p>
          <a:p>
            <a:pPr marL="0" lv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Inscrire les compétences informationnelles dans les objectifs de formation des ingénieurs et mettre en œuvre ces formations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Intégrer les ressources documentaires du SCD dans le processus pédagogique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1700" b="1" dirty="0">
              <a:solidFill>
                <a:srgbClr val="D50057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800" b="1" dirty="0">
                <a:solidFill>
                  <a:srgbClr val="2A2E46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2- Adapter les lieux et l’accueil aux pratiques et besoins des étudiants, enseignants et chercheurs, dans une démarche interactive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00" b="1" dirty="0">
                <a:solidFill>
                  <a:srgbClr val="2A2E46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Renouveler la relation avec l’usager</a:t>
            </a:r>
            <a:endParaRPr lang="fr-FR" altLang="fr-FR" sz="3800" dirty="0">
              <a:solidFill>
                <a:prstClr val="black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Renouveler le rôle de la bibliothèque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3300" b="1" dirty="0">
              <a:solidFill>
                <a:srgbClr val="D50057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8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3- Transformer la politique documentaire pour y intégrer l’évolution des pratiques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500" b="1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Repenser la charte documentaire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Garantir la disponibilité de collections adaptées aux besoins de la recherche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Valoriser nos collections: rendre visible l’offre documentaire pour son appropriation par les différents acteurs</a:t>
            </a:r>
          </a:p>
          <a:p>
            <a:pPr marL="0" lvl="0" indent="0">
              <a:buNone/>
            </a:pPr>
            <a:r>
              <a:rPr lang="fr-FR" sz="3800" b="1" dirty="0"/>
              <a:t>4- Structurer les services à la recherche du SCD en mutualisant avec l’UT3</a:t>
            </a:r>
          </a:p>
          <a:p>
            <a:pPr marL="0" lvl="0" indent="0">
              <a:buNone/>
            </a:pPr>
            <a:endParaRPr lang="fr-FR" sz="600" b="1" dirty="0">
              <a:solidFill>
                <a:srgbClr val="D50057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Œuvrer à la mise en place d’une stratégie Science Ouverte de Toulouse INP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Développer la gestion des données de la recherche dans les Unités de Recherche de Toulouse INP </a:t>
            </a:r>
            <a:endParaRPr lang="fr-FR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Soutenir les équipes de recherche dans leurs objectifs de publication, dans l’ouverture et la valorisation de leurs publications </a:t>
            </a:r>
            <a:endParaRPr lang="fr-FR" sz="3800" b="1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00" b="1" dirty="0">
                <a:solidFill>
                  <a:srgbClr val="D50057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Former les doctorants dans les écoles doctorales</a:t>
            </a:r>
            <a:endParaRPr lang="fr-FR" sz="3800" b="1" dirty="0"/>
          </a:p>
          <a:p>
            <a:pPr marL="0" lvl="0" indent="0">
              <a:buNone/>
            </a:pPr>
            <a:r>
              <a:rPr lang="fr-FR" sz="3800" b="1" dirty="0"/>
              <a:t>5-  Décloisonner, intégrer/structurer, coopérer et partager nos compétences avec tous les acteurs pour l’engagement des bibliothèques </a:t>
            </a:r>
            <a:endParaRPr lang="fr-FR" sz="3800" b="1" dirty="0">
              <a:solidFill>
                <a:srgbClr val="D50057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843174"/>
            <a:ext cx="547507" cy="430839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15235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287194"/>
            <a:ext cx="402272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51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Chat GPT : les meilleurs métiers au XXe siècle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247" y="2060368"/>
            <a:ext cx="6839905" cy="20767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52" y="4333343"/>
            <a:ext cx="6716062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Chat GPT : les meilleurs métiers au XXIe siècle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455" y="1825625"/>
            <a:ext cx="72670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6650" y="0"/>
            <a:ext cx="11129555" cy="949475"/>
          </a:xfrm>
        </p:spPr>
        <p:txBody>
          <a:bodyPr>
            <a:normAutofit/>
          </a:bodyPr>
          <a:lstStyle/>
          <a:p>
            <a:r>
              <a:rPr lang="fr-FR" sz="3600" dirty="0"/>
              <a:t>La bibliothèque universitaire au XXIe siècle vue par Chat GPT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294" y="949475"/>
            <a:ext cx="7166909" cy="4351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94" y="5333787"/>
            <a:ext cx="6954220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7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812" y="1840107"/>
            <a:ext cx="6963747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732" y="1040534"/>
            <a:ext cx="7068536" cy="36485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32" y="5470528"/>
            <a:ext cx="6820852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5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56" y="14668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Nouveaux arrivants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2419A-C0FC-46FE-ADB1-0E7665B0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856" y="3495036"/>
            <a:ext cx="10603939" cy="2524251"/>
          </a:xfrm>
        </p:spPr>
        <p:txBody>
          <a:bodyPr/>
          <a:lstStyle/>
          <a:p>
            <a:r>
              <a:rPr lang="fr-FR" sz="2400" dirty="0"/>
              <a:t>ENSAT : Marie Arab-Blanckaert, Alice </a:t>
            </a:r>
            <a:r>
              <a:rPr lang="fr-FR" sz="2400" dirty="0" err="1"/>
              <a:t>Vallart</a:t>
            </a:r>
            <a:endParaRPr lang="fr-FR" sz="2400" dirty="0"/>
          </a:p>
          <a:p>
            <a:r>
              <a:rPr lang="fr-FR" sz="2400" dirty="0"/>
              <a:t>N7 : Pauline Gil (2024)</a:t>
            </a:r>
          </a:p>
          <a:p>
            <a:r>
              <a:rPr lang="fr-FR" sz="2400" dirty="0"/>
              <a:t>Services communs : Hélène </a:t>
            </a:r>
            <a:r>
              <a:rPr lang="fr-FR" sz="2400" dirty="0" err="1"/>
              <a:t>Caujolle</a:t>
            </a:r>
            <a:r>
              <a:rPr lang="fr-FR" sz="2400" dirty="0"/>
              <a:t>, Alice Minier, Sabine </a:t>
            </a:r>
            <a:r>
              <a:rPr lang="fr-FR" sz="2400" dirty="0" err="1"/>
              <a:t>Ngoagouni</a:t>
            </a:r>
            <a:r>
              <a:rPr lang="fr-FR" sz="2400" dirty="0"/>
              <a:t> (2024)</a:t>
            </a:r>
          </a:p>
          <a:p>
            <a:r>
              <a:rPr lang="fr-FR" sz="2400" dirty="0"/>
              <a:t>UTTOP : Arnaud </a:t>
            </a:r>
            <a:r>
              <a:rPr lang="fr-FR" sz="2400" dirty="0" err="1"/>
              <a:t>Jouanas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Graphique 4" descr="Réussite du groupe avec un remplissage uni">
            <a:extLst>
              <a:ext uri="{FF2B5EF4-FFF2-40B4-BE49-F238E27FC236}">
                <a16:creationId xmlns:a16="http://schemas.microsoft.com/office/drawing/2014/main" id="{68AC243A-64DD-47B9-A47A-31CA84DED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997" y="1160583"/>
            <a:ext cx="2202382" cy="22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Fréquentation (toutes les bibliothèques)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50966" y="5934670"/>
            <a:ext cx="2243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Donnée 2022 incomplète (cyberattaque)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686852"/>
              </p:ext>
            </p:extLst>
          </p:nvPr>
        </p:nvGraphicFramePr>
        <p:xfrm>
          <a:off x="0" y="1537727"/>
          <a:ext cx="8713762" cy="421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784100" y="1997612"/>
            <a:ext cx="3407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2019-2023 : </a:t>
            </a:r>
          </a:p>
          <a:p>
            <a:r>
              <a:rPr lang="fr-FR" sz="2400" dirty="0"/>
              <a:t>Diminution ENSAT, A7, N7</a:t>
            </a:r>
          </a:p>
          <a:p>
            <a:r>
              <a:rPr lang="fr-FR" sz="2400" dirty="0"/>
              <a:t>Augmentation ENIT, </a:t>
            </a:r>
            <a:r>
              <a:rPr lang="fr-FR" sz="2400" dirty="0" err="1"/>
              <a:t>Purpan</a:t>
            </a:r>
            <a:r>
              <a:rPr lang="fr-FR" sz="2400" dirty="0"/>
              <a:t>, ENVT</a:t>
            </a:r>
          </a:p>
          <a:p>
            <a:endParaRPr lang="fr-FR" sz="2400" dirty="0"/>
          </a:p>
          <a:p>
            <a:r>
              <a:rPr lang="fr-FR" sz="2400" b="1" dirty="0"/>
              <a:t>ENVT + 54 % !!</a:t>
            </a:r>
          </a:p>
        </p:txBody>
      </p:sp>
    </p:spTree>
    <p:extLst>
      <p:ext uri="{BB962C8B-B14F-4D97-AF65-F5344CB8AC3E}">
        <p14:creationId xmlns:p14="http://schemas.microsoft.com/office/powerpoint/2010/main" val="168583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Usage des collections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0698"/>
              </p:ext>
            </p:extLst>
          </p:nvPr>
        </p:nvGraphicFramePr>
        <p:xfrm>
          <a:off x="49237" y="1853760"/>
          <a:ext cx="6450037" cy="295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20130"/>
              </p:ext>
            </p:extLst>
          </p:nvPr>
        </p:nvGraphicFramePr>
        <p:xfrm>
          <a:off x="7031502" y="2067951"/>
          <a:ext cx="51604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07963" y="5205046"/>
            <a:ext cx="7301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2019-2023 :</a:t>
            </a:r>
          </a:p>
          <a:p>
            <a:r>
              <a:rPr lang="fr-FR" sz="2400" dirty="0"/>
              <a:t>Diminution générale, fortement accentuée </a:t>
            </a:r>
            <a:r>
              <a:rPr lang="fr-FR" sz="2400" dirty="0" err="1"/>
              <a:t>Purpan</a:t>
            </a:r>
            <a:r>
              <a:rPr lang="fr-FR" sz="2400" dirty="0"/>
              <a:t> -70%</a:t>
            </a:r>
          </a:p>
          <a:p>
            <a:r>
              <a:rPr lang="fr-FR" sz="2400" dirty="0"/>
              <a:t>Augmentation ENVT + 120 % </a:t>
            </a:r>
          </a:p>
          <a:p>
            <a:r>
              <a:rPr lang="fr-FR" sz="2400" dirty="0"/>
              <a:t>Chiffres à consolider ENSAT, N7, A7, ENM</a:t>
            </a:r>
          </a:p>
        </p:txBody>
      </p:sp>
    </p:spTree>
    <p:extLst>
      <p:ext uri="{BB962C8B-B14F-4D97-AF65-F5344CB8AC3E}">
        <p14:creationId xmlns:p14="http://schemas.microsoft.com/office/powerpoint/2010/main" val="239661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Formations : ENSAT – A7 – N7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634433"/>
              </p:ext>
            </p:extLst>
          </p:nvPr>
        </p:nvGraphicFramePr>
        <p:xfrm>
          <a:off x="3809999" y="2057399"/>
          <a:ext cx="6937717" cy="423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97523" y="2057399"/>
            <a:ext cx="2903806" cy="1009357"/>
          </a:xfrm>
        </p:spPr>
        <p:txBody>
          <a:bodyPr>
            <a:noAutofit/>
          </a:bodyPr>
          <a:lstStyle/>
          <a:p>
            <a:r>
              <a:rPr lang="fr-FR" sz="2000" dirty="0"/>
              <a:t>Diminution continue depuis 2017 </a:t>
            </a:r>
          </a:p>
          <a:p>
            <a:r>
              <a:rPr lang="fr-FR" sz="2000" dirty="0"/>
              <a:t>Particulièrement marquée à l’ENSAT et l’N7</a:t>
            </a:r>
          </a:p>
          <a:p>
            <a:r>
              <a:rPr lang="fr-FR" sz="2000" dirty="0"/>
              <a:t>Compensée en 2023 par les formations doctorants et A7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782586"/>
              </p:ext>
            </p:extLst>
          </p:nvPr>
        </p:nvGraphicFramePr>
        <p:xfrm>
          <a:off x="3810000" y="2057400"/>
          <a:ext cx="6937716" cy="423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73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Prêts 		  ↓		</a:t>
            </a:r>
          </a:p>
          <a:p>
            <a:r>
              <a:rPr lang="fr-FR" dirty="0" err="1"/>
              <a:t>Scholarvox</a:t>
            </a:r>
            <a:r>
              <a:rPr lang="fr-FR" dirty="0"/>
              <a:t>		  ≤</a:t>
            </a:r>
          </a:p>
          <a:p>
            <a:r>
              <a:rPr lang="fr-FR" dirty="0"/>
              <a:t>Prêts de matériel  ↑</a:t>
            </a:r>
          </a:p>
          <a:p>
            <a:r>
              <a:rPr lang="fr-FR" dirty="0"/>
              <a:t>Fréquentation 	 ↓</a:t>
            </a:r>
          </a:p>
          <a:p>
            <a:r>
              <a:rPr lang="fr-FR" dirty="0"/>
              <a:t>Formation		 ↓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5F6C12-5725-4B56-BB11-E22F67980488}"/>
              </a:ext>
            </a:extLst>
          </p:cNvPr>
          <p:cNvSpPr txBox="1"/>
          <p:nvPr/>
        </p:nvSpPr>
        <p:spPr>
          <a:xfrm>
            <a:off x="6376831" y="2401132"/>
            <a:ext cx="5621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Nouveautés collections : </a:t>
            </a:r>
          </a:p>
          <a:p>
            <a:r>
              <a:rPr lang="fr-FR" sz="2800" dirty="0"/>
              <a:t>Achat de jeux de société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0887" y="4841065"/>
            <a:ext cx="6891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Budget total documentation 2023 = 635 000 €</a:t>
            </a:r>
          </a:p>
          <a:p>
            <a:r>
              <a:rPr lang="fr-FR" sz="2800" dirty="0"/>
              <a:t>Dont 517 000 € documentation électronique</a:t>
            </a:r>
          </a:p>
        </p:txBody>
      </p:sp>
    </p:spTree>
    <p:extLst>
      <p:ext uri="{BB962C8B-B14F-4D97-AF65-F5344CB8AC3E}">
        <p14:creationId xmlns:p14="http://schemas.microsoft.com/office/powerpoint/2010/main" val="362408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Activités 2023 – Site </a:t>
            </a:r>
            <a:r>
              <a:rPr lang="fr-FR" sz="4000" dirty="0" err="1"/>
              <a:t>Biblio’Tech</a:t>
            </a:r>
            <a:r>
              <a:rPr lang="fr-FR" sz="4000" dirty="0"/>
              <a:t> 2023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3D06F1-F7C2-4BE4-BF57-6E2D486C79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47800" y="1774825"/>
            <a:ext cx="10515600" cy="43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6081 visites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3,4 minutes en moyenne par visite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15 805 vues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0C892B-0E4E-47CD-ABAA-804DA932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" y="3575681"/>
            <a:ext cx="11942758" cy="2360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19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AC24C-FD61-478C-A33C-010F946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Enquête 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2419A-C0FC-46FE-ADB1-0E7665B0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85444"/>
            <a:ext cx="10980892" cy="44941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Objectif :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Compléter les enseignements de l’enquête sur les pratiques informationnelles des étudiants :</a:t>
            </a:r>
          </a:p>
          <a:p>
            <a:pPr lvl="1"/>
            <a:r>
              <a:rPr lang="fr-FR" dirty="0"/>
              <a:t>Documents et ressources documentaires utilisés par les enseignants</a:t>
            </a:r>
          </a:p>
          <a:p>
            <a:pPr lvl="1"/>
            <a:r>
              <a:rPr lang="fr-FR" dirty="0"/>
              <a:t>Quel rôle prescripteur?</a:t>
            </a:r>
          </a:p>
          <a:p>
            <a:pPr lvl="1"/>
            <a:r>
              <a:rPr lang="fr-FR" dirty="0"/>
              <a:t>Quelles attentes des enseignants concernant les bibliothèques?</a:t>
            </a:r>
          </a:p>
          <a:p>
            <a:pPr marL="0" indent="0">
              <a:buNone/>
            </a:pPr>
            <a:r>
              <a:rPr lang="fr-FR" b="1" dirty="0"/>
              <a:t>Menée de juillet– octobre 2023</a:t>
            </a:r>
          </a:p>
          <a:p>
            <a:pPr marL="0" indent="0">
              <a:buNone/>
            </a:pPr>
            <a:r>
              <a:rPr lang="fr-FR" b="1" dirty="0"/>
              <a:t>Périmètre INP, Purpan, ENIT + ENVT</a:t>
            </a:r>
          </a:p>
          <a:p>
            <a:pPr marL="0" indent="0">
              <a:buNone/>
            </a:pPr>
            <a:r>
              <a:rPr lang="fr-FR" b="1" dirty="0"/>
              <a:t>Taux de réponse </a:t>
            </a:r>
            <a:r>
              <a:rPr lang="fr-FR" dirty="0"/>
              <a:t>: 174	soit 	</a:t>
            </a:r>
            <a:r>
              <a:rPr lang="fr-FR" b="1" dirty="0"/>
              <a:t>38 % des enseignants</a:t>
            </a:r>
          </a:p>
          <a:p>
            <a:pPr lvl="2"/>
            <a:r>
              <a:rPr lang="fr-FR" sz="2400" dirty="0"/>
              <a:t>89 INP			32 %</a:t>
            </a:r>
          </a:p>
          <a:p>
            <a:pPr lvl="2"/>
            <a:r>
              <a:rPr lang="fr-FR" sz="2400" dirty="0"/>
              <a:t>61 ENI-Purpan		55 %</a:t>
            </a:r>
          </a:p>
          <a:p>
            <a:pPr lvl="2"/>
            <a:r>
              <a:rPr lang="fr-FR" sz="2400" dirty="0"/>
              <a:t>24 ENVT			35 %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340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oulouse IN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2E46"/>
      </a:accent1>
      <a:accent2>
        <a:srgbClr val="D50057"/>
      </a:accent2>
      <a:accent3>
        <a:srgbClr val="1947BA"/>
      </a:accent3>
      <a:accent4>
        <a:srgbClr val="009136"/>
      </a:accent4>
      <a:accent5>
        <a:srgbClr val="F7931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1361</Words>
  <Application>Microsoft Office PowerPoint</Application>
  <PresentationFormat>Grand écran</PresentationFormat>
  <Paragraphs>195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Thème Office</vt:lpstr>
      <vt:lpstr>Rapport d’Activite</vt:lpstr>
      <vt:lpstr>Une année dense, active, créative - une légère baisse des indicateurs d’activité des bibliothèques</vt:lpstr>
      <vt:lpstr>Nouveaux arrivants</vt:lpstr>
      <vt:lpstr>Fréquentation (toutes les bibliothèques)</vt:lpstr>
      <vt:lpstr>Usage des collections</vt:lpstr>
      <vt:lpstr>Formations : ENSAT – A7 – N7</vt:lpstr>
      <vt:lpstr>  </vt:lpstr>
      <vt:lpstr>Activités 2023 – Site Biblio’Tech 2023</vt:lpstr>
      <vt:lpstr>Enquête enseignants</vt:lpstr>
      <vt:lpstr> </vt:lpstr>
      <vt:lpstr>Rôle prescripteur des enseignants</vt:lpstr>
      <vt:lpstr>Attentes concernant le rôle des bibliothécaires</vt:lpstr>
      <vt:lpstr>Enseignements à tirer de cette enquête</vt:lpstr>
      <vt:lpstr>Les services aux chercheurs se restructurent : Les thèses</vt:lpstr>
      <vt:lpstr>Les services aux chercheurs Le baromètre de la science ouverte</vt:lpstr>
      <vt:lpstr>Les services aux chercheurs   données de la recherche</vt:lpstr>
      <vt:lpstr>Les actions culturelles -  La braderie de l’ENSEEIHT</vt:lpstr>
      <vt:lpstr>Les actions culturelles -  Pochettes surprises de l’ENSEEIHT</vt:lpstr>
      <vt:lpstr>Le projet de service : pourquoi ?</vt:lpstr>
      <vt:lpstr>Le projet de service, étapes</vt:lpstr>
      <vt:lpstr> Axes du projet</vt:lpstr>
      <vt:lpstr>Chat GPT : les meilleurs métiers au XXe siècle</vt:lpstr>
      <vt:lpstr>Chat GPT : les meilleurs métiers au XXIe siècle </vt:lpstr>
      <vt:lpstr>La bibliothèque universitaire au XXIe siècle vue par Chat GPT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Vouilloux</dc:creator>
  <cp:lastModifiedBy>Helene CAUJOLLE</cp:lastModifiedBy>
  <cp:revision>80</cp:revision>
  <dcterms:created xsi:type="dcterms:W3CDTF">2022-04-14T12:35:23Z</dcterms:created>
  <dcterms:modified xsi:type="dcterms:W3CDTF">2024-07-03T09:53:47Z</dcterms:modified>
</cp:coreProperties>
</file>